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1" r:id="rId2"/>
    <p:sldId id="282" r:id="rId3"/>
    <p:sldId id="450" r:id="rId4"/>
    <p:sldId id="353" r:id="rId5"/>
    <p:sldId id="453" r:id="rId6"/>
    <p:sldId id="455" r:id="rId7"/>
    <p:sldId id="461" r:id="rId8"/>
    <p:sldId id="457" r:id="rId9"/>
    <p:sldId id="456" r:id="rId10"/>
    <p:sldId id="458" r:id="rId11"/>
    <p:sldId id="454" r:id="rId12"/>
    <p:sldId id="462" r:id="rId13"/>
    <p:sldId id="459" r:id="rId14"/>
    <p:sldId id="460" r:id="rId15"/>
    <p:sldId id="424" r:id="rId16"/>
    <p:sldId id="451" r:id="rId17"/>
    <p:sldId id="435" r:id="rId18"/>
    <p:sldId id="4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0033CC"/>
    <a:srgbClr val="0066FF"/>
    <a:srgbClr val="008000"/>
    <a:srgbClr val="0066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78" autoAdjust="0"/>
    <p:restoredTop sz="83437" autoAdjust="0"/>
  </p:normalViewPr>
  <p:slideViewPr>
    <p:cSldViewPr>
      <p:cViewPr varScale="1">
        <p:scale>
          <a:sx n="54" d="100"/>
          <a:sy n="54" d="100"/>
        </p:scale>
        <p:origin x="51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19C76E-A9F6-4C54-B530-8333C311D918}" type="datetimeFigureOut">
              <a:rPr lang="en-ZA" smtClean="0"/>
              <a:t>2019/07/21</a:t>
            </a:fld>
            <a:endParaRPr lang="en-Z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E8A035-7EB2-4934-87D8-B3C73B523637}" type="slidenum">
              <a:rPr lang="en-ZA" smtClean="0"/>
              <a:t>‹#›</a:t>
            </a:fld>
            <a:endParaRPr lang="en-ZA"/>
          </a:p>
        </p:txBody>
      </p:sp>
    </p:spTree>
    <p:extLst>
      <p:ext uri="{BB962C8B-B14F-4D97-AF65-F5344CB8AC3E}">
        <p14:creationId xmlns:p14="http://schemas.microsoft.com/office/powerpoint/2010/main" val="449566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I’m going to speak briefly about some of the mathematical modelling work that contributed insights towards  the guidelines revision process. I’m presenting this work on behalf of a larger group formed for this process – and the central individuals here are Caitlin Dugdale and Andrew Phillips, who led the different modelling work I’ll summarise, as well as Mary-Ann Davies who led the synthesis I’m going to show you.</a:t>
            </a:r>
          </a:p>
        </p:txBody>
      </p:sp>
      <p:sp>
        <p:nvSpPr>
          <p:cNvPr id="4" name="Slide Number Placeholder 3"/>
          <p:cNvSpPr>
            <a:spLocks noGrp="1"/>
          </p:cNvSpPr>
          <p:nvPr>
            <p:ph type="sldNum" sz="quarter" idx="5"/>
          </p:nvPr>
        </p:nvSpPr>
        <p:spPr/>
        <p:txBody>
          <a:bodyPr/>
          <a:lstStyle/>
          <a:p>
            <a:fld id="{23E8A035-7EB2-4934-87D8-B3C73B523637}" type="slidenum">
              <a:rPr lang="en-ZA" smtClean="0"/>
              <a:t>1</a:t>
            </a:fld>
            <a:endParaRPr lang="en-ZA"/>
          </a:p>
        </p:txBody>
      </p:sp>
    </p:spTree>
    <p:extLst>
      <p:ext uri="{BB962C8B-B14F-4D97-AF65-F5344CB8AC3E}">
        <p14:creationId xmlns:p14="http://schemas.microsoft.com/office/powerpoint/2010/main" val="212364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When the guidelines group met in 2018, the issues related to the risks vs benefits of dolutegravir were very new, and there were no systematic, population-level quantitative considerations of the risks versus benefits that may be associated with widespread use of DTG. </a:t>
            </a:r>
          </a:p>
          <a:p>
            <a:r>
              <a:rPr lang="en-ZA" dirty="0"/>
              <a:t>The potential risks revolved around the possible association of DTG with NTDs; the possible benefits include improved rates of viral suppression leading to reduced morbidity and mortality, reduced MTCT, reduced sexual transmission</a:t>
            </a:r>
          </a:p>
          <a:p>
            <a:r>
              <a:rPr lang="en-ZA" dirty="0"/>
              <a:t>But how these risks and benefits could be brought together and compared to each other in a quantitative way wasn’t available at that time. </a:t>
            </a:r>
          </a:p>
          <a:p>
            <a:r>
              <a:rPr lang="en-ZA" dirty="0"/>
              <a:t>In the year subsequently, major epidemiologic modelling groups had time to consider these issues in great detail – </a:t>
            </a:r>
          </a:p>
          <a:p>
            <a:r>
              <a:rPr lang="en-ZA" dirty="0"/>
              <a:t>Their analyses are in the form of computer simulations – these are “thought experiments” about the implications of different policy decisions related to DTG use.</a:t>
            </a:r>
          </a:p>
          <a:p>
            <a:r>
              <a:rPr lang="en-ZA" dirty="0"/>
              <a:t>The key question that these simulations sought to answer is, “What are the potential differences in clinical outcomes, at a population level, associated with different policy decisions related to DTG use” </a:t>
            </a:r>
          </a:p>
          <a:p>
            <a:r>
              <a:rPr lang="en-ZA" dirty="0"/>
              <a:t>The clinical outcomes under consideration include NTDs, maternal and infant deaths, MTCT and sexual HIV transmission </a:t>
            </a:r>
          </a:p>
          <a:p>
            <a:r>
              <a:rPr lang="en-ZA" dirty="0"/>
              <a:t>These kinds of analyses are informed wherever possible by real data - but also require different assumptions to be made in the absence of definitive data</a:t>
            </a:r>
          </a:p>
          <a:p>
            <a:r>
              <a:rPr lang="en-ZA" dirty="0"/>
              <a:t>Importantly, what we’re going to talk about is the results of two different modelling groups that have examined these issues under different methodological approaches and model structures, working independently</a:t>
            </a:r>
          </a:p>
        </p:txBody>
      </p:sp>
      <p:sp>
        <p:nvSpPr>
          <p:cNvPr id="4" name="Slide Number Placeholder 3"/>
          <p:cNvSpPr>
            <a:spLocks noGrp="1"/>
          </p:cNvSpPr>
          <p:nvPr>
            <p:ph type="sldNum" sz="quarter" idx="5"/>
          </p:nvPr>
        </p:nvSpPr>
        <p:spPr/>
        <p:txBody>
          <a:bodyPr/>
          <a:lstStyle/>
          <a:p>
            <a:fld id="{23E8A035-7EB2-4934-87D8-B3C73B523637}" type="slidenum">
              <a:rPr lang="en-ZA" smtClean="0"/>
              <a:t>2</a:t>
            </a:fld>
            <a:endParaRPr lang="en-ZA" dirty="0"/>
          </a:p>
        </p:txBody>
      </p:sp>
    </p:spTree>
    <p:extLst>
      <p:ext uri="{BB962C8B-B14F-4D97-AF65-F5344CB8AC3E}">
        <p14:creationId xmlns:p14="http://schemas.microsoft.com/office/powerpoint/2010/main" val="175121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Both of these models have been published – the details of the models, their assumptions and their findings are all in the public domain, the references are here</a:t>
            </a:r>
          </a:p>
          <a:p>
            <a:endParaRPr lang="en-ZA" dirty="0"/>
          </a:p>
          <a:p>
            <a:r>
              <a:rPr lang="en-ZA" dirty="0"/>
              <a:t>Key findings are summarised here – importantly, what I’ll summarise here is the results of analyses that include the latest available data, including updated </a:t>
            </a:r>
            <a:r>
              <a:rPr lang="en-ZA" dirty="0" err="1"/>
              <a:t>Tsepamo</a:t>
            </a:r>
            <a:r>
              <a:rPr lang="en-ZA" dirty="0"/>
              <a:t> results from May 2019 as well as ADVANCE and NAMSAL data. I promise I won’t break any embargoes, but the inputs and outputs here are different from the publications because the latest available data are incorporated</a:t>
            </a:r>
          </a:p>
          <a:p>
            <a:endParaRPr lang="en-ZA" dirty="0"/>
          </a:p>
          <a:p>
            <a:r>
              <a:rPr lang="en-ZA" dirty="0"/>
              <a:t>The top model is from a Group called CEPAC with analyses led by Caitlin Dugdale and Andrea Ciaranello, so we’ll call that CEPAC in this presentation throughout and use the blue colour when talking about those analyses; the other model is from an international consortium led by Andrew Phillips, called the HIV Synthesis model and use the green colour</a:t>
            </a:r>
          </a:p>
        </p:txBody>
      </p:sp>
      <p:sp>
        <p:nvSpPr>
          <p:cNvPr id="4" name="Slide Number Placeholder 3"/>
          <p:cNvSpPr>
            <a:spLocks noGrp="1"/>
          </p:cNvSpPr>
          <p:nvPr>
            <p:ph type="sldNum" sz="quarter" idx="5"/>
          </p:nvPr>
        </p:nvSpPr>
        <p:spPr/>
        <p:txBody>
          <a:bodyPr/>
          <a:lstStyle/>
          <a:p>
            <a:fld id="{23E8A035-7EB2-4934-87D8-B3C73B523637}" type="slidenum">
              <a:rPr lang="en-ZA" smtClean="0"/>
              <a:t>3</a:t>
            </a:fld>
            <a:endParaRPr lang="en-ZA"/>
          </a:p>
        </p:txBody>
      </p:sp>
    </p:spTree>
    <p:extLst>
      <p:ext uri="{BB962C8B-B14F-4D97-AF65-F5344CB8AC3E}">
        <p14:creationId xmlns:p14="http://schemas.microsoft.com/office/powerpoint/2010/main" val="3413375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details of the two modelling approaches are summarised here – there are many details of course – but the key things to focus on are that CEPAC models the population of HIV-infected women in South Africa; HIV Synthesis models a range of scenarios consistent with different countries across sub-Saharan Africa</a:t>
            </a:r>
          </a:p>
          <a:p>
            <a:endParaRPr lang="en-ZA" dirty="0"/>
          </a:p>
          <a:p>
            <a:r>
              <a:rPr lang="en-ZA" dirty="0"/>
              <a:t>The models make different assumptions about how EFV or DTG are associated with different clinical outcomes; but both models examine issues of NTDs, MTCT, and survival in HIV-infected women (albeit in different ways)</a:t>
            </a:r>
          </a:p>
          <a:p>
            <a:endParaRPr lang="en-ZA" dirty="0"/>
          </a:p>
          <a:p>
            <a:r>
              <a:rPr lang="en-ZA" dirty="0"/>
              <a:t>The CEPAC model has two main comparisons – modelling EFV use (TLE) versus either DTG use in all (TLD), or DTG use in men and women of repro potential who have access to LARC (called DTG-C here). CEPAC includes explicit modelling of child health outcomes such as MTCT and HIV-free child survival, also. </a:t>
            </a:r>
          </a:p>
          <a:p>
            <a:endParaRPr lang="en-ZA" dirty="0"/>
          </a:p>
          <a:p>
            <a:r>
              <a:rPr lang="en-ZA" dirty="0"/>
              <a:t>The HIV Synthesis model compared TLE vs TLD, with a slightly different set of assumptions, and important incorporates some assumptions about DTG-associated weight gain</a:t>
            </a:r>
          </a:p>
          <a:p>
            <a:endParaRPr lang="en-ZA" dirty="0"/>
          </a:p>
          <a:p>
            <a:r>
              <a:rPr lang="en-ZA" dirty="0"/>
              <a:t>So the two models are tackling the same big-picture questions, with different approaches and assumptions</a:t>
            </a:r>
          </a:p>
        </p:txBody>
      </p:sp>
      <p:sp>
        <p:nvSpPr>
          <p:cNvPr id="4" name="Slide Number Placeholder 3"/>
          <p:cNvSpPr>
            <a:spLocks noGrp="1"/>
          </p:cNvSpPr>
          <p:nvPr>
            <p:ph type="sldNum" sz="quarter" idx="10"/>
          </p:nvPr>
        </p:nvSpPr>
        <p:spPr/>
        <p:txBody>
          <a:bodyPr/>
          <a:lstStyle/>
          <a:p>
            <a:fld id="{23E8A035-7EB2-4934-87D8-B3C73B523637}" type="slidenum">
              <a:rPr lang="en-ZA" smtClean="0"/>
              <a:t>4</a:t>
            </a:fld>
            <a:endParaRPr lang="en-ZA"/>
          </a:p>
        </p:txBody>
      </p:sp>
    </p:spTree>
    <p:extLst>
      <p:ext uri="{BB962C8B-B14F-4D97-AF65-F5344CB8AC3E}">
        <p14:creationId xmlns:p14="http://schemas.microsoft.com/office/powerpoint/2010/main" val="112883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 won’t go through this slide in detail, but just to say, HIV Synthesis was able to model various country specific scenarios, in addition to the South Africa- specific modelling of CEPAC, and the results are all highly consistent</a:t>
            </a:r>
          </a:p>
        </p:txBody>
      </p:sp>
      <p:sp>
        <p:nvSpPr>
          <p:cNvPr id="4" name="Slide Number Placeholder 3"/>
          <p:cNvSpPr>
            <a:spLocks noGrp="1"/>
          </p:cNvSpPr>
          <p:nvPr>
            <p:ph type="sldNum" sz="quarter" idx="10"/>
          </p:nvPr>
        </p:nvSpPr>
        <p:spPr/>
        <p:txBody>
          <a:bodyPr/>
          <a:lstStyle/>
          <a:p>
            <a:fld id="{23E8A035-7EB2-4934-87D8-B3C73B523637}" type="slidenum">
              <a:rPr lang="en-ZA" smtClean="0"/>
              <a:t>15</a:t>
            </a:fld>
            <a:endParaRPr lang="en-ZA"/>
          </a:p>
        </p:txBody>
      </p:sp>
    </p:spTree>
    <p:extLst>
      <p:ext uri="{BB962C8B-B14F-4D97-AF65-F5344CB8AC3E}">
        <p14:creationId xmlns:p14="http://schemas.microsoft.com/office/powerpoint/2010/main" val="4171837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By now you can tell that I’m flying through 100s and 100s of pages of analyses incredibly briefly given the time constraints – and to continue that approach – its important to note that a wide range of sensitivity analyses have been conducted.</a:t>
            </a:r>
          </a:p>
          <a:p>
            <a:r>
              <a:rPr lang="en-ZA" dirty="0"/>
              <a:t>These include variations in the putative association between DTG use and NTDs; lower effectiveness to DTG in viral suppression; various levels of background NNRTI resistance; the links between maternal and child health outcomes, and so forth. </a:t>
            </a:r>
          </a:p>
          <a:p>
            <a:r>
              <a:rPr lang="en-ZA" dirty="0"/>
              <a:t>Obviously there is not enough time to go through these, though they are all available in the report which fed into the guidelines revision, and the takeaway message is that none o these variations changed the results meaningfully</a:t>
            </a:r>
          </a:p>
        </p:txBody>
      </p:sp>
      <p:sp>
        <p:nvSpPr>
          <p:cNvPr id="4" name="Slide Number Placeholder 3"/>
          <p:cNvSpPr>
            <a:spLocks noGrp="1"/>
          </p:cNvSpPr>
          <p:nvPr>
            <p:ph type="sldNum" sz="quarter" idx="5"/>
          </p:nvPr>
        </p:nvSpPr>
        <p:spPr/>
        <p:txBody>
          <a:bodyPr/>
          <a:lstStyle/>
          <a:p>
            <a:fld id="{23E8A035-7EB2-4934-87D8-B3C73B523637}" type="slidenum">
              <a:rPr lang="en-ZA" smtClean="0"/>
              <a:t>16</a:t>
            </a:fld>
            <a:endParaRPr lang="en-ZA"/>
          </a:p>
        </p:txBody>
      </p:sp>
    </p:spTree>
    <p:extLst>
      <p:ext uri="{BB962C8B-B14F-4D97-AF65-F5344CB8AC3E}">
        <p14:creationId xmlns:p14="http://schemas.microsoft.com/office/powerpoint/2010/main" val="2299476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These are just computers</a:t>
            </a:r>
          </a:p>
        </p:txBody>
      </p:sp>
      <p:sp>
        <p:nvSpPr>
          <p:cNvPr id="4" name="Slide Number Placeholder 3"/>
          <p:cNvSpPr>
            <a:spLocks noGrp="1"/>
          </p:cNvSpPr>
          <p:nvPr>
            <p:ph type="sldNum" sz="quarter" idx="10"/>
          </p:nvPr>
        </p:nvSpPr>
        <p:spPr/>
        <p:txBody>
          <a:bodyPr/>
          <a:lstStyle/>
          <a:p>
            <a:fld id="{1258EC3E-47B7-EF42-A180-FDB1C0CACD33}" type="slidenum">
              <a:rPr lang="en-US" smtClean="0"/>
              <a:t>17</a:t>
            </a:fld>
            <a:endParaRPr lang="en-US" dirty="0"/>
          </a:p>
        </p:txBody>
      </p:sp>
    </p:spTree>
    <p:extLst>
      <p:ext uri="{BB962C8B-B14F-4D97-AF65-F5344CB8AC3E}">
        <p14:creationId xmlns:p14="http://schemas.microsoft.com/office/powerpoint/2010/main" val="297448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dirty="0"/>
              <a:t>And so the real conclusion from this work is that two different simulation models, developed and reported independently, arrived at the same high-level  conclusion – that if EFV is recommended as a first line agent in order to reduce the risk of NTDs, we estimate that there will be substantial negative benefits at a population level, including an excess of maternal deaths, child deaths, MTCT and sexual HIV transmissions.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8A035-7EB2-4934-87D8-B3C73B523637}"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522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1C9B2960-0866-4112-8856-08A04FD85178}" type="datetimeFigureOut">
              <a:rPr lang="en-ZA" smtClean="0"/>
              <a:t>2019/07/21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AAE6D0C-2967-40D4-99CA-50597D1021B2}" type="slidenum">
              <a:rPr lang="en-ZA" smtClean="0"/>
              <a:t>‹#›</a:t>
            </a:fld>
            <a:endParaRPr lang="en-ZA"/>
          </a:p>
        </p:txBody>
      </p:sp>
    </p:spTree>
    <p:extLst>
      <p:ext uri="{BB962C8B-B14F-4D97-AF65-F5344CB8AC3E}">
        <p14:creationId xmlns:p14="http://schemas.microsoft.com/office/powerpoint/2010/main" val="356691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C9B2960-0866-4112-8856-08A04FD85178}" type="datetimeFigureOut">
              <a:rPr lang="en-ZA" smtClean="0"/>
              <a:t>2019/07/21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AAE6D0C-2967-40D4-99CA-50597D1021B2}" type="slidenum">
              <a:rPr lang="en-ZA" smtClean="0"/>
              <a:t>‹#›</a:t>
            </a:fld>
            <a:endParaRPr lang="en-ZA"/>
          </a:p>
        </p:txBody>
      </p:sp>
    </p:spTree>
    <p:extLst>
      <p:ext uri="{BB962C8B-B14F-4D97-AF65-F5344CB8AC3E}">
        <p14:creationId xmlns:p14="http://schemas.microsoft.com/office/powerpoint/2010/main" val="37578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C9B2960-0866-4112-8856-08A04FD85178}" type="datetimeFigureOut">
              <a:rPr lang="en-ZA" smtClean="0"/>
              <a:t>2019/07/21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AAE6D0C-2967-40D4-99CA-50597D1021B2}" type="slidenum">
              <a:rPr lang="en-ZA" smtClean="0"/>
              <a:t>‹#›</a:t>
            </a:fld>
            <a:endParaRPr lang="en-ZA"/>
          </a:p>
        </p:txBody>
      </p:sp>
    </p:spTree>
    <p:extLst>
      <p:ext uri="{BB962C8B-B14F-4D97-AF65-F5344CB8AC3E}">
        <p14:creationId xmlns:p14="http://schemas.microsoft.com/office/powerpoint/2010/main" val="246457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C9B2960-0866-4112-8856-08A04FD85178}" type="datetimeFigureOut">
              <a:rPr lang="en-ZA" smtClean="0"/>
              <a:t>2019/07/21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AAE6D0C-2967-40D4-99CA-50597D1021B2}" type="slidenum">
              <a:rPr lang="en-ZA" smtClean="0"/>
              <a:t>‹#›</a:t>
            </a:fld>
            <a:endParaRPr lang="en-ZA"/>
          </a:p>
        </p:txBody>
      </p:sp>
    </p:spTree>
    <p:extLst>
      <p:ext uri="{BB962C8B-B14F-4D97-AF65-F5344CB8AC3E}">
        <p14:creationId xmlns:p14="http://schemas.microsoft.com/office/powerpoint/2010/main" val="209559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9B2960-0866-4112-8856-08A04FD85178}" type="datetimeFigureOut">
              <a:rPr lang="en-ZA" smtClean="0"/>
              <a:t>2019/07/21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AAE6D0C-2967-40D4-99CA-50597D1021B2}" type="slidenum">
              <a:rPr lang="en-ZA" smtClean="0"/>
              <a:t>‹#›</a:t>
            </a:fld>
            <a:endParaRPr lang="en-ZA"/>
          </a:p>
        </p:txBody>
      </p:sp>
    </p:spTree>
    <p:extLst>
      <p:ext uri="{BB962C8B-B14F-4D97-AF65-F5344CB8AC3E}">
        <p14:creationId xmlns:p14="http://schemas.microsoft.com/office/powerpoint/2010/main" val="328744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1C9B2960-0866-4112-8856-08A04FD85178}" type="datetimeFigureOut">
              <a:rPr lang="en-ZA" smtClean="0"/>
              <a:t>2019/07/21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AAE6D0C-2967-40D4-99CA-50597D1021B2}" type="slidenum">
              <a:rPr lang="en-ZA" smtClean="0"/>
              <a:t>‹#›</a:t>
            </a:fld>
            <a:endParaRPr lang="en-ZA"/>
          </a:p>
        </p:txBody>
      </p:sp>
    </p:spTree>
    <p:extLst>
      <p:ext uri="{BB962C8B-B14F-4D97-AF65-F5344CB8AC3E}">
        <p14:creationId xmlns:p14="http://schemas.microsoft.com/office/powerpoint/2010/main" val="231540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1C9B2960-0866-4112-8856-08A04FD85178}" type="datetimeFigureOut">
              <a:rPr lang="en-ZA" smtClean="0"/>
              <a:t>2019/07/21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AAE6D0C-2967-40D4-99CA-50597D1021B2}" type="slidenum">
              <a:rPr lang="en-ZA" smtClean="0"/>
              <a:t>‹#›</a:t>
            </a:fld>
            <a:endParaRPr lang="en-ZA"/>
          </a:p>
        </p:txBody>
      </p:sp>
    </p:spTree>
    <p:extLst>
      <p:ext uri="{BB962C8B-B14F-4D97-AF65-F5344CB8AC3E}">
        <p14:creationId xmlns:p14="http://schemas.microsoft.com/office/powerpoint/2010/main" val="155884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1C9B2960-0866-4112-8856-08A04FD85178}" type="datetimeFigureOut">
              <a:rPr lang="en-ZA" smtClean="0"/>
              <a:t>2019/07/21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AAE6D0C-2967-40D4-99CA-50597D1021B2}" type="slidenum">
              <a:rPr lang="en-ZA" smtClean="0"/>
              <a:t>‹#›</a:t>
            </a:fld>
            <a:endParaRPr lang="en-ZA"/>
          </a:p>
        </p:txBody>
      </p:sp>
    </p:spTree>
    <p:extLst>
      <p:ext uri="{BB962C8B-B14F-4D97-AF65-F5344CB8AC3E}">
        <p14:creationId xmlns:p14="http://schemas.microsoft.com/office/powerpoint/2010/main" val="234038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B2960-0866-4112-8856-08A04FD85178}" type="datetimeFigureOut">
              <a:rPr lang="en-ZA" smtClean="0"/>
              <a:t>2019/07/21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AAE6D0C-2967-40D4-99CA-50597D1021B2}" type="slidenum">
              <a:rPr lang="en-ZA" smtClean="0"/>
              <a:t>‹#›</a:t>
            </a:fld>
            <a:endParaRPr lang="en-ZA"/>
          </a:p>
        </p:txBody>
      </p:sp>
    </p:spTree>
    <p:extLst>
      <p:ext uri="{BB962C8B-B14F-4D97-AF65-F5344CB8AC3E}">
        <p14:creationId xmlns:p14="http://schemas.microsoft.com/office/powerpoint/2010/main" val="3238175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9B2960-0866-4112-8856-08A04FD85178}" type="datetimeFigureOut">
              <a:rPr lang="en-ZA" smtClean="0"/>
              <a:t>2019/07/21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AAE6D0C-2967-40D4-99CA-50597D1021B2}" type="slidenum">
              <a:rPr lang="en-ZA" smtClean="0"/>
              <a:t>‹#›</a:t>
            </a:fld>
            <a:endParaRPr lang="en-ZA"/>
          </a:p>
        </p:txBody>
      </p:sp>
    </p:spTree>
    <p:extLst>
      <p:ext uri="{BB962C8B-B14F-4D97-AF65-F5344CB8AC3E}">
        <p14:creationId xmlns:p14="http://schemas.microsoft.com/office/powerpoint/2010/main" val="170338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9B2960-0866-4112-8856-08A04FD85178}" type="datetimeFigureOut">
              <a:rPr lang="en-ZA" smtClean="0"/>
              <a:t>2019/07/21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AAE6D0C-2967-40D4-99CA-50597D1021B2}" type="slidenum">
              <a:rPr lang="en-ZA" smtClean="0"/>
              <a:t>‹#›</a:t>
            </a:fld>
            <a:endParaRPr lang="en-ZA"/>
          </a:p>
        </p:txBody>
      </p:sp>
    </p:spTree>
    <p:extLst>
      <p:ext uri="{BB962C8B-B14F-4D97-AF65-F5344CB8AC3E}">
        <p14:creationId xmlns:p14="http://schemas.microsoft.com/office/powerpoint/2010/main" val="624489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B2960-0866-4112-8856-08A04FD85178}" type="datetimeFigureOut">
              <a:rPr lang="en-ZA" smtClean="0"/>
              <a:t>2019/07/21</a:t>
            </a:fld>
            <a:endParaRPr lang="en-Z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E6D0C-2967-40D4-99CA-50597D1021B2}" type="slidenum">
              <a:rPr lang="en-ZA" smtClean="0"/>
              <a:t>‹#›</a:t>
            </a:fld>
            <a:endParaRPr lang="en-ZA"/>
          </a:p>
        </p:txBody>
      </p:sp>
    </p:spTree>
    <p:extLst>
      <p:ext uri="{BB962C8B-B14F-4D97-AF65-F5344CB8AC3E}">
        <p14:creationId xmlns:p14="http://schemas.microsoft.com/office/powerpoint/2010/main" val="120135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2.jpeg"/><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2.jpeg"/><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2.jpeg"/><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2.jpeg"/><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gif"/><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gif"/><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gif"/><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0" y="165362"/>
            <a:ext cx="1905000" cy="1905000"/>
          </a:xfrm>
          <a:prstGeom prst="rect">
            <a:avLst/>
          </a:prstGeom>
        </p:spPr>
      </p:pic>
      <p:pic>
        <p:nvPicPr>
          <p:cNvPr id="5" name="Picture 4"/>
          <p:cNvPicPr>
            <a:picLocks noChangeAspect="1"/>
          </p:cNvPicPr>
          <p:nvPr/>
        </p:nvPicPr>
        <p:blipFill>
          <a:blip r:embed="rId4"/>
          <a:stretch>
            <a:fillRect/>
          </a:stretch>
        </p:blipFill>
        <p:spPr>
          <a:xfrm>
            <a:off x="8358573" y="38100"/>
            <a:ext cx="3800475" cy="2171700"/>
          </a:xfrm>
          <a:prstGeom prst="rect">
            <a:avLst/>
          </a:prstGeom>
        </p:spPr>
      </p:pic>
      <p:sp>
        <p:nvSpPr>
          <p:cNvPr id="2" name="Title 1"/>
          <p:cNvSpPr>
            <a:spLocks noGrp="1"/>
          </p:cNvSpPr>
          <p:nvPr>
            <p:ph type="ctrTitle"/>
          </p:nvPr>
        </p:nvSpPr>
        <p:spPr>
          <a:xfrm>
            <a:off x="914400" y="3276601"/>
            <a:ext cx="10363200" cy="1470025"/>
          </a:xfrm>
        </p:spPr>
        <p:txBody>
          <a:bodyPr>
            <a:noAutofit/>
          </a:bodyPr>
          <a:lstStyle/>
          <a:p>
            <a:r>
              <a:rPr lang="en-ZA" sz="3600" dirty="0"/>
              <a:t>Modelling the population-level benefits and risks of using dolutegravir in first-line therapy for women and adolescent girls of child bearing potential (WCP)</a:t>
            </a:r>
          </a:p>
        </p:txBody>
      </p:sp>
      <p:sp>
        <p:nvSpPr>
          <p:cNvPr id="3" name="Subtitle 2"/>
          <p:cNvSpPr>
            <a:spLocks noGrp="1"/>
          </p:cNvSpPr>
          <p:nvPr>
            <p:ph type="subTitle" idx="1"/>
          </p:nvPr>
        </p:nvSpPr>
        <p:spPr>
          <a:xfrm>
            <a:off x="609600" y="5181600"/>
            <a:ext cx="11049000" cy="860425"/>
          </a:xfrm>
        </p:spPr>
        <p:txBody>
          <a:bodyPr>
            <a:noAutofit/>
          </a:bodyPr>
          <a:lstStyle/>
          <a:p>
            <a:pPr>
              <a:lnSpc>
                <a:spcPts val="3600"/>
              </a:lnSpc>
              <a:spcBef>
                <a:spcPts val="0"/>
              </a:spcBef>
            </a:pPr>
            <a:r>
              <a:rPr lang="en-ZA" sz="2400" dirty="0"/>
              <a:t>Mary-Ann Davies, Caitlin Dugdale, Andrea Ciaranello, Andrew Phillips, </a:t>
            </a:r>
            <a:r>
              <a:rPr lang="en-ZA" sz="2400" u="sng" dirty="0"/>
              <a:t>Landon Myer</a:t>
            </a:r>
            <a:br>
              <a:rPr lang="en-ZA" sz="2400" dirty="0"/>
            </a:br>
            <a:r>
              <a:rPr lang="en-ZA" sz="2400" dirty="0"/>
              <a:t>&amp; Martina Penazzato on behalf of the Dolutegravir Modelling Working Group</a:t>
            </a:r>
          </a:p>
        </p:txBody>
      </p:sp>
      <p:pic>
        <p:nvPicPr>
          <p:cNvPr id="6" name="Picture 5"/>
          <p:cNvPicPr>
            <a:picLocks noChangeAspect="1"/>
          </p:cNvPicPr>
          <p:nvPr/>
        </p:nvPicPr>
        <p:blipFill>
          <a:blip r:embed="rId5"/>
          <a:stretch>
            <a:fillRect/>
          </a:stretch>
        </p:blipFill>
        <p:spPr>
          <a:xfrm>
            <a:off x="17282" y="25924"/>
            <a:ext cx="2109272" cy="2183876"/>
          </a:xfrm>
          <a:prstGeom prst="rect">
            <a:avLst/>
          </a:prstGeom>
        </p:spPr>
      </p:pic>
    </p:spTree>
    <p:extLst>
      <p:ext uri="{BB962C8B-B14F-4D97-AF65-F5344CB8AC3E}">
        <p14:creationId xmlns:p14="http://schemas.microsoft.com/office/powerpoint/2010/main" val="3165662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582970-D66E-4BFC-B8EC-9D7A50B4786B}"/>
              </a:ext>
            </a:extLst>
          </p:cNvPr>
          <p:cNvSpPr txBox="1"/>
          <p:nvPr/>
        </p:nvSpPr>
        <p:spPr>
          <a:xfrm>
            <a:off x="533400" y="457200"/>
            <a:ext cx="3661872" cy="584775"/>
          </a:xfrm>
          <a:prstGeom prst="rect">
            <a:avLst/>
          </a:prstGeom>
          <a:solidFill>
            <a:srgbClr val="00B050"/>
          </a:solidFill>
          <a:ln>
            <a:solidFill>
              <a:srgbClr val="00B050"/>
            </a:solidFill>
          </a:ln>
        </p:spPr>
        <p:txBody>
          <a:bodyPr wrap="square" rtlCol="0">
            <a:spAutoFit/>
          </a:bodyPr>
          <a:lstStyle/>
          <a:p>
            <a:pPr algn="ctr"/>
            <a:r>
              <a:rPr lang="en-ZA" sz="3200" dirty="0">
                <a:solidFill>
                  <a:schemeClr val="bg1"/>
                </a:solidFill>
              </a:rPr>
              <a:t>HIV SYNTHESIS</a:t>
            </a:r>
          </a:p>
        </p:txBody>
      </p:sp>
      <p:sp>
        <p:nvSpPr>
          <p:cNvPr id="3" name="Content Placeholder 2">
            <a:extLst>
              <a:ext uri="{FF2B5EF4-FFF2-40B4-BE49-F238E27FC236}">
                <a16:creationId xmlns:a16="http://schemas.microsoft.com/office/drawing/2014/main" id="{C63BAB89-25F7-4A9E-95A0-B756280150B6}"/>
              </a:ext>
            </a:extLst>
          </p:cNvPr>
          <p:cNvSpPr txBox="1">
            <a:spLocks/>
          </p:cNvSpPr>
          <p:nvPr/>
        </p:nvSpPr>
        <p:spPr>
          <a:xfrm>
            <a:off x="609600" y="1132941"/>
            <a:ext cx="7281915" cy="49932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ZA" i="1" dirty="0"/>
              <a:t>Imagine a group of 1000 WCP using EFV</a:t>
            </a:r>
          </a:p>
          <a:p>
            <a:pPr marL="0" indent="0">
              <a:buFont typeface="Arial" panose="020B0604020202020204" pitchFamily="34" charset="0"/>
              <a:buNone/>
            </a:pPr>
            <a:r>
              <a:rPr lang="en-ZA" i="1" dirty="0"/>
              <a:t>How would outcomes compare to </a:t>
            </a:r>
          </a:p>
          <a:p>
            <a:pPr lvl="1"/>
            <a:r>
              <a:rPr lang="en-ZA" dirty="0"/>
              <a:t>1000 women using DTG?</a:t>
            </a:r>
          </a:p>
          <a:p>
            <a:endParaRPr lang="en-ZA" dirty="0"/>
          </a:p>
        </p:txBody>
      </p:sp>
    </p:spTree>
    <p:extLst>
      <p:ext uri="{BB962C8B-B14F-4D97-AF65-F5344CB8AC3E}">
        <p14:creationId xmlns:p14="http://schemas.microsoft.com/office/powerpoint/2010/main" val="1287317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582970-D66E-4BFC-B8EC-9D7A50B4786B}"/>
              </a:ext>
            </a:extLst>
          </p:cNvPr>
          <p:cNvSpPr txBox="1"/>
          <p:nvPr/>
        </p:nvSpPr>
        <p:spPr>
          <a:xfrm>
            <a:off x="533400" y="457200"/>
            <a:ext cx="3661872" cy="584775"/>
          </a:xfrm>
          <a:prstGeom prst="rect">
            <a:avLst/>
          </a:prstGeom>
          <a:solidFill>
            <a:srgbClr val="00B050"/>
          </a:solidFill>
          <a:ln>
            <a:solidFill>
              <a:srgbClr val="00B050"/>
            </a:solidFill>
          </a:ln>
        </p:spPr>
        <p:txBody>
          <a:bodyPr wrap="square" rtlCol="0">
            <a:spAutoFit/>
          </a:bodyPr>
          <a:lstStyle/>
          <a:p>
            <a:pPr algn="ctr"/>
            <a:r>
              <a:rPr lang="en-ZA" sz="3200" dirty="0">
                <a:solidFill>
                  <a:schemeClr val="bg1"/>
                </a:solidFill>
              </a:rPr>
              <a:t>HIV SYNTHESIS</a:t>
            </a:r>
          </a:p>
        </p:txBody>
      </p:sp>
      <p:sp>
        <p:nvSpPr>
          <p:cNvPr id="3" name="Content Placeholder 2">
            <a:extLst>
              <a:ext uri="{FF2B5EF4-FFF2-40B4-BE49-F238E27FC236}">
                <a16:creationId xmlns:a16="http://schemas.microsoft.com/office/drawing/2014/main" id="{C63BAB89-25F7-4A9E-95A0-B756280150B6}"/>
              </a:ext>
            </a:extLst>
          </p:cNvPr>
          <p:cNvSpPr txBox="1">
            <a:spLocks/>
          </p:cNvSpPr>
          <p:nvPr/>
        </p:nvSpPr>
        <p:spPr>
          <a:xfrm>
            <a:off x="609600" y="1132941"/>
            <a:ext cx="7281915" cy="49932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ZA" i="1" dirty="0"/>
              <a:t>Imagine a group of 1000 WCP using EFV</a:t>
            </a:r>
          </a:p>
          <a:p>
            <a:pPr marL="0" indent="0">
              <a:buFont typeface="Arial" panose="020B0604020202020204" pitchFamily="34" charset="0"/>
              <a:buNone/>
            </a:pPr>
            <a:r>
              <a:rPr lang="en-ZA" i="1" dirty="0"/>
              <a:t>How would outcomes compare to </a:t>
            </a:r>
          </a:p>
          <a:p>
            <a:pPr lvl="1"/>
            <a:r>
              <a:rPr lang="en-ZA" dirty="0"/>
              <a:t>1000 women using DTG?</a:t>
            </a:r>
          </a:p>
          <a:p>
            <a:endParaRPr lang="en-ZA" dirty="0"/>
          </a:p>
        </p:txBody>
      </p:sp>
      <p:sp>
        <p:nvSpPr>
          <p:cNvPr id="4" name="Rectangle 3">
            <a:extLst>
              <a:ext uri="{FF2B5EF4-FFF2-40B4-BE49-F238E27FC236}">
                <a16:creationId xmlns:a16="http://schemas.microsoft.com/office/drawing/2014/main" id="{B0FD13B7-43EB-4B4B-9C13-9F7922906E35}"/>
              </a:ext>
            </a:extLst>
          </p:cNvPr>
          <p:cNvSpPr/>
          <p:nvPr/>
        </p:nvSpPr>
        <p:spPr>
          <a:xfrm>
            <a:off x="8156430" y="25096"/>
            <a:ext cx="3916800" cy="657857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037BE9A-0394-4D50-9BC9-EACE5DBEC0A0}"/>
              </a:ext>
            </a:extLst>
          </p:cNvPr>
          <p:cNvSpPr txBox="1"/>
          <p:nvPr/>
        </p:nvSpPr>
        <p:spPr>
          <a:xfrm>
            <a:off x="8071157" y="6570317"/>
            <a:ext cx="4108304" cy="2818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a:ea typeface="+mn-ea"/>
                <a:cs typeface="+mn-cs"/>
              </a:rPr>
              <a:t>*n&lt;0.5; #n=0; numbers ≥0.5 rounded up</a:t>
            </a:r>
          </a:p>
        </p:txBody>
      </p:sp>
      <p:sp>
        <p:nvSpPr>
          <p:cNvPr id="6" name="Rounded Rectangle 25">
            <a:extLst>
              <a:ext uri="{FF2B5EF4-FFF2-40B4-BE49-F238E27FC236}">
                <a16:creationId xmlns:a16="http://schemas.microsoft.com/office/drawing/2014/main" id="{ED68BCA0-2A46-4C64-BFF4-D06908060CD0}"/>
              </a:ext>
            </a:extLst>
          </p:cNvPr>
          <p:cNvSpPr/>
          <p:nvPr/>
        </p:nvSpPr>
        <p:spPr>
          <a:xfrm>
            <a:off x="9212041" y="1126840"/>
            <a:ext cx="1685545" cy="5482348"/>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9DF8DBAF-2508-41CB-8CB2-1BF3450BAEF2}"/>
              </a:ext>
            </a:extLst>
          </p:cNvPr>
          <p:cNvSpPr txBox="1"/>
          <p:nvPr/>
        </p:nvSpPr>
        <p:spPr>
          <a:xfrm>
            <a:off x="9298443" y="1102886"/>
            <a:ext cx="1494119" cy="313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a:ea typeface="+mn-ea"/>
                <a:cs typeface="+mn-cs"/>
              </a:rPr>
              <a:t>TLD</a:t>
            </a:r>
          </a:p>
        </p:txBody>
      </p:sp>
      <p:grpSp>
        <p:nvGrpSpPr>
          <p:cNvPr id="8" name="Group 7">
            <a:extLst>
              <a:ext uri="{FF2B5EF4-FFF2-40B4-BE49-F238E27FC236}">
                <a16:creationId xmlns:a16="http://schemas.microsoft.com/office/drawing/2014/main" id="{015D15E2-5A1F-4531-970A-FCDD17A9855D}"/>
              </a:ext>
            </a:extLst>
          </p:cNvPr>
          <p:cNvGrpSpPr/>
          <p:nvPr/>
        </p:nvGrpSpPr>
        <p:grpSpPr>
          <a:xfrm>
            <a:off x="9311324" y="1406632"/>
            <a:ext cx="1481238" cy="1206668"/>
            <a:chOff x="251997" y="879064"/>
            <a:chExt cx="1881603" cy="1296045"/>
          </a:xfrm>
        </p:grpSpPr>
        <p:sp>
          <p:nvSpPr>
            <p:cNvPr id="9" name="Rounded Rectangle 24">
              <a:extLst>
                <a:ext uri="{FF2B5EF4-FFF2-40B4-BE49-F238E27FC236}">
                  <a16:creationId xmlns:a16="http://schemas.microsoft.com/office/drawing/2014/main" id="{B1C2A4D1-6D97-4799-80C2-D61079B0F390}"/>
                </a:ext>
              </a:extLst>
            </p:cNvPr>
            <p:cNvSpPr/>
            <p:nvPr/>
          </p:nvSpPr>
          <p:spPr>
            <a:xfrm>
              <a:off x="251997" y="883767"/>
              <a:ext cx="1881603" cy="12913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1E25023A-69CC-4A4A-B33E-822017767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29" y="1129292"/>
              <a:ext cx="360609" cy="386665"/>
            </a:xfrm>
            <a:prstGeom prst="rect">
              <a:avLst/>
            </a:prstGeom>
          </p:spPr>
        </p:pic>
        <p:sp>
          <p:nvSpPr>
            <p:cNvPr id="11" name="TextBox 10">
              <a:extLst>
                <a:ext uri="{FF2B5EF4-FFF2-40B4-BE49-F238E27FC236}">
                  <a16:creationId xmlns:a16="http://schemas.microsoft.com/office/drawing/2014/main" id="{19DB6EBE-A8F4-4449-B7FC-5A9C433EE11F}"/>
                </a:ext>
              </a:extLst>
            </p:cNvPr>
            <p:cNvSpPr txBox="1"/>
            <p:nvPr/>
          </p:nvSpPr>
          <p:spPr>
            <a:xfrm>
              <a:off x="267058" y="879064"/>
              <a:ext cx="1862895" cy="2809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dirty="0">
                  <a:solidFill>
                    <a:prstClr val="black"/>
                  </a:solidFill>
                  <a:latin typeface="Calibri"/>
                </a:rPr>
                <a:t>2</a:t>
              </a:r>
              <a:r>
                <a:rPr kumimoji="0" lang="en-ZA" sz="1100" b="0" i="0" u="none" strike="noStrike" kern="1200" cap="none" spc="0" normalizeH="0" baseline="0" noProof="0" dirty="0">
                  <a:ln>
                    <a:noFill/>
                  </a:ln>
                  <a:solidFill>
                    <a:prstClr val="black"/>
                  </a:solidFill>
                  <a:effectLst/>
                  <a:uLnTx/>
                  <a:uFillTx/>
                  <a:latin typeface="Calibri"/>
                  <a:ea typeface="+mn-ea"/>
                  <a:cs typeface="+mn-cs"/>
                </a:rPr>
                <a:t> more NTD</a:t>
              </a:r>
            </a:p>
          </p:txBody>
        </p:sp>
      </p:grpSp>
      <p:sp>
        <p:nvSpPr>
          <p:cNvPr id="12" name="Rounded Rectangle 37">
            <a:extLst>
              <a:ext uri="{FF2B5EF4-FFF2-40B4-BE49-F238E27FC236}">
                <a16:creationId xmlns:a16="http://schemas.microsoft.com/office/drawing/2014/main" id="{12823964-D45D-4C7B-B463-FA76FE694285}"/>
              </a:ext>
            </a:extLst>
          </p:cNvPr>
          <p:cNvSpPr/>
          <p:nvPr/>
        </p:nvSpPr>
        <p:spPr>
          <a:xfrm>
            <a:off x="9312805" y="2708961"/>
            <a:ext cx="1481237" cy="37904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E1E19F01-7C1F-45BA-AA21-404E44FC87C7}"/>
              </a:ext>
            </a:extLst>
          </p:cNvPr>
          <p:cNvSpPr txBox="1"/>
          <p:nvPr/>
        </p:nvSpPr>
        <p:spPr>
          <a:xfrm>
            <a:off x="9323180" y="3734123"/>
            <a:ext cx="1505223"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 noProof="0" dirty="0">
                <a:solidFill>
                  <a:prstClr val="black"/>
                </a:solidFill>
                <a:latin typeface="Calibri"/>
              </a:rPr>
              <a:t>35 fewer sexual transmissions</a:t>
            </a:r>
            <a:endParaRPr kumimoji="0" lang="en-ZA" sz="115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E212C721-D9D7-4F79-B269-E5B17E72A3E8}"/>
              </a:ext>
            </a:extLst>
          </p:cNvPr>
          <p:cNvSpPr txBox="1"/>
          <p:nvPr/>
        </p:nvSpPr>
        <p:spPr>
          <a:xfrm>
            <a:off x="9326051" y="2706212"/>
            <a:ext cx="1466511" cy="266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Calibri"/>
              </a:rPr>
              <a:t>38</a:t>
            </a:r>
            <a:r>
              <a:rPr kumimoji="0" lang="en-US" sz="1100" b="0" i="0" u="none" strike="noStrike" kern="1200" cap="none" spc="0" normalizeH="0" baseline="0" noProof="0" dirty="0">
                <a:ln>
                  <a:noFill/>
                </a:ln>
                <a:solidFill>
                  <a:prstClr val="black"/>
                </a:solidFill>
                <a:effectLst/>
                <a:uLnTx/>
                <a:uFillTx/>
                <a:latin typeface="Calibri"/>
                <a:ea typeface="+mn-ea"/>
                <a:cs typeface="+mn-cs"/>
              </a:rPr>
              <a:t> more women alive</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B66FF417-8E6C-44A1-8C19-1F7154365799}"/>
              </a:ext>
            </a:extLst>
          </p:cNvPr>
          <p:cNvSpPr txBox="1"/>
          <p:nvPr/>
        </p:nvSpPr>
        <p:spPr>
          <a:xfrm>
            <a:off x="9298443" y="5333017"/>
            <a:ext cx="150522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Calibri"/>
              </a:rPr>
              <a:t>29</a:t>
            </a:r>
            <a:r>
              <a:rPr kumimoji="0" lang="en-US" sz="1100" b="0" i="0" u="none" strike="noStrike" kern="1200" cap="none" spc="0" normalizeH="0" baseline="0" noProof="0" dirty="0">
                <a:ln>
                  <a:noFill/>
                </a:ln>
                <a:solidFill>
                  <a:prstClr val="black"/>
                </a:solidFill>
                <a:effectLst/>
                <a:uLnTx/>
                <a:uFillTx/>
                <a:latin typeface="Calibri"/>
                <a:ea typeface="+mn-ea"/>
                <a:cs typeface="+mn-cs"/>
              </a:rPr>
              <a:t> fewer MTC transmissions</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CD78F841-947D-4F36-9A8A-1EC4726EED29}"/>
              </a:ext>
            </a:extLst>
          </p:cNvPr>
          <p:cNvGrpSpPr/>
          <p:nvPr/>
        </p:nvGrpSpPr>
        <p:grpSpPr>
          <a:xfrm>
            <a:off x="9401647" y="4123362"/>
            <a:ext cx="1299028" cy="379377"/>
            <a:chOff x="990600" y="3772493"/>
            <a:chExt cx="1831152" cy="372787"/>
          </a:xfrm>
        </p:grpSpPr>
        <p:grpSp>
          <p:nvGrpSpPr>
            <p:cNvPr id="17" name="Group 16">
              <a:extLst>
                <a:ext uri="{FF2B5EF4-FFF2-40B4-BE49-F238E27FC236}">
                  <a16:creationId xmlns:a16="http://schemas.microsoft.com/office/drawing/2014/main" id="{A2C4EE3A-257D-4DDA-8DD6-A3D98F693A2F}"/>
                </a:ext>
              </a:extLst>
            </p:cNvPr>
            <p:cNvGrpSpPr/>
            <p:nvPr/>
          </p:nvGrpSpPr>
          <p:grpSpPr>
            <a:xfrm>
              <a:off x="990600" y="3772493"/>
              <a:ext cx="907132" cy="372787"/>
              <a:chOff x="1105789" y="3772493"/>
              <a:chExt cx="907132" cy="372787"/>
            </a:xfrm>
          </p:grpSpPr>
          <p:grpSp>
            <p:nvGrpSpPr>
              <p:cNvPr id="25" name="Group 24">
                <a:extLst>
                  <a:ext uri="{FF2B5EF4-FFF2-40B4-BE49-F238E27FC236}">
                    <a16:creationId xmlns:a16="http://schemas.microsoft.com/office/drawing/2014/main" id="{A9A2C365-ED44-41CF-9B96-7EFFFDF4013A}"/>
                  </a:ext>
                </a:extLst>
              </p:cNvPr>
              <p:cNvGrpSpPr/>
              <p:nvPr/>
            </p:nvGrpSpPr>
            <p:grpSpPr>
              <a:xfrm>
                <a:off x="1105789" y="3775212"/>
                <a:ext cx="445122" cy="370068"/>
                <a:chOff x="1105789" y="3775212"/>
                <a:chExt cx="445122" cy="370068"/>
              </a:xfrm>
            </p:grpSpPr>
            <p:pic>
              <p:nvPicPr>
                <p:cNvPr id="29" name="Picture 11">
                  <a:extLst>
                    <a:ext uri="{FF2B5EF4-FFF2-40B4-BE49-F238E27FC236}">
                      <a16:creationId xmlns:a16="http://schemas.microsoft.com/office/drawing/2014/main" id="{07B39DE4-5743-46F4-9177-AA714826D4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1">
                  <a:extLst>
                    <a:ext uri="{FF2B5EF4-FFF2-40B4-BE49-F238E27FC236}">
                      <a16:creationId xmlns:a16="http://schemas.microsoft.com/office/drawing/2014/main" id="{0367266F-A565-4D01-80AA-C5BAFF05AB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 name="Group 25">
                <a:extLst>
                  <a:ext uri="{FF2B5EF4-FFF2-40B4-BE49-F238E27FC236}">
                    <a16:creationId xmlns:a16="http://schemas.microsoft.com/office/drawing/2014/main" id="{6D4D8260-132E-49E2-895F-A36E0B40D00F}"/>
                  </a:ext>
                </a:extLst>
              </p:cNvPr>
              <p:cNvGrpSpPr/>
              <p:nvPr/>
            </p:nvGrpSpPr>
            <p:grpSpPr>
              <a:xfrm>
                <a:off x="1567799" y="3772493"/>
                <a:ext cx="445122" cy="370068"/>
                <a:chOff x="1105789" y="3775212"/>
                <a:chExt cx="445122" cy="370068"/>
              </a:xfrm>
            </p:grpSpPr>
            <p:pic>
              <p:nvPicPr>
                <p:cNvPr id="27" name="Picture 11">
                  <a:extLst>
                    <a:ext uri="{FF2B5EF4-FFF2-40B4-BE49-F238E27FC236}">
                      <a16:creationId xmlns:a16="http://schemas.microsoft.com/office/drawing/2014/main" id="{F98A3044-CD99-4BB2-9F0C-71258984BA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1">
                  <a:extLst>
                    <a:ext uri="{FF2B5EF4-FFF2-40B4-BE49-F238E27FC236}">
                      <a16:creationId xmlns:a16="http://schemas.microsoft.com/office/drawing/2014/main" id="{345051C7-57AD-44EF-866B-6C05968E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a:extLst>
                <a:ext uri="{FF2B5EF4-FFF2-40B4-BE49-F238E27FC236}">
                  <a16:creationId xmlns:a16="http://schemas.microsoft.com/office/drawing/2014/main" id="{C3E59416-E6CD-4FBE-92A1-64D99E2216E2}"/>
                </a:ext>
              </a:extLst>
            </p:cNvPr>
            <p:cNvGrpSpPr/>
            <p:nvPr/>
          </p:nvGrpSpPr>
          <p:grpSpPr>
            <a:xfrm>
              <a:off x="1914620" y="3772493"/>
              <a:ext cx="907132" cy="372787"/>
              <a:chOff x="1105789" y="3772493"/>
              <a:chExt cx="907132" cy="372787"/>
            </a:xfrm>
          </p:grpSpPr>
          <p:grpSp>
            <p:nvGrpSpPr>
              <p:cNvPr id="19" name="Group 18">
                <a:extLst>
                  <a:ext uri="{FF2B5EF4-FFF2-40B4-BE49-F238E27FC236}">
                    <a16:creationId xmlns:a16="http://schemas.microsoft.com/office/drawing/2014/main" id="{8321366E-D63B-4501-9ADE-FDF8BD645B3B}"/>
                  </a:ext>
                </a:extLst>
              </p:cNvPr>
              <p:cNvGrpSpPr/>
              <p:nvPr/>
            </p:nvGrpSpPr>
            <p:grpSpPr>
              <a:xfrm>
                <a:off x="1105789" y="3775212"/>
                <a:ext cx="445122" cy="370068"/>
                <a:chOff x="1105789" y="3775212"/>
                <a:chExt cx="445122" cy="370068"/>
              </a:xfrm>
            </p:grpSpPr>
            <p:pic>
              <p:nvPicPr>
                <p:cNvPr id="23" name="Picture 11">
                  <a:extLst>
                    <a:ext uri="{FF2B5EF4-FFF2-40B4-BE49-F238E27FC236}">
                      <a16:creationId xmlns:a16="http://schemas.microsoft.com/office/drawing/2014/main" id="{99723513-F9E3-46FC-B8ED-644C0FFCB3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1">
                  <a:extLst>
                    <a:ext uri="{FF2B5EF4-FFF2-40B4-BE49-F238E27FC236}">
                      <a16:creationId xmlns:a16="http://schemas.microsoft.com/office/drawing/2014/main" id="{4C20E15B-E81C-460E-B846-FA622FDE00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a:extLst>
                  <a:ext uri="{FF2B5EF4-FFF2-40B4-BE49-F238E27FC236}">
                    <a16:creationId xmlns:a16="http://schemas.microsoft.com/office/drawing/2014/main" id="{9C9A8DDA-7519-4DDA-9BDE-C63B8918F9D3}"/>
                  </a:ext>
                </a:extLst>
              </p:cNvPr>
              <p:cNvGrpSpPr/>
              <p:nvPr/>
            </p:nvGrpSpPr>
            <p:grpSpPr>
              <a:xfrm>
                <a:off x="1567799" y="3772493"/>
                <a:ext cx="445122" cy="370068"/>
                <a:chOff x="1105789" y="3775212"/>
                <a:chExt cx="445122" cy="370068"/>
              </a:xfrm>
            </p:grpSpPr>
            <p:pic>
              <p:nvPicPr>
                <p:cNvPr id="21" name="Picture 11">
                  <a:extLst>
                    <a:ext uri="{FF2B5EF4-FFF2-40B4-BE49-F238E27FC236}">
                      <a16:creationId xmlns:a16="http://schemas.microsoft.com/office/drawing/2014/main" id="{B07A9C86-140C-4045-AA7F-EC90237C03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1">
                  <a:extLst>
                    <a:ext uri="{FF2B5EF4-FFF2-40B4-BE49-F238E27FC236}">
                      <a16:creationId xmlns:a16="http://schemas.microsoft.com/office/drawing/2014/main" id="{31E47292-7A9D-467C-88A5-8973D38808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31" name="TextBox 30">
            <a:extLst>
              <a:ext uri="{FF2B5EF4-FFF2-40B4-BE49-F238E27FC236}">
                <a16:creationId xmlns:a16="http://schemas.microsoft.com/office/drawing/2014/main" id="{C02B07EC-1766-4871-B3C5-BE6DDC0B7E20}"/>
              </a:ext>
            </a:extLst>
          </p:cNvPr>
          <p:cNvSpPr txBox="1"/>
          <p:nvPr/>
        </p:nvSpPr>
        <p:spPr>
          <a:xfrm>
            <a:off x="8041487" y="6424"/>
            <a:ext cx="4108304" cy="1046440"/>
          </a:xfrm>
          <a:prstGeom prst="rect">
            <a:avLst/>
          </a:prstGeom>
          <a:noFill/>
        </p:spPr>
        <p:txBody>
          <a:bodyPr wrap="square" rtlCol="0">
            <a:spAutoFit/>
          </a:bodyPr>
          <a:lstStyle/>
          <a:p>
            <a:pPr lvl="0" algn="ctr"/>
            <a:r>
              <a:rPr lang="en-US" b="1" dirty="0"/>
              <a:t>SYNTHESIS: May 2019 </a:t>
            </a:r>
            <a:r>
              <a:rPr lang="en-US" b="1" dirty="0" err="1"/>
              <a:t>Tsepamo</a:t>
            </a:r>
            <a:endParaRPr lang="en-US" b="1" dirty="0"/>
          </a:p>
          <a:p>
            <a:pPr lvl="0" algn="ctr"/>
            <a:r>
              <a:rPr lang="en-US" b="1" dirty="0"/>
              <a:t>Incl. NAMSAL/ADVANCE, PDR 9%</a:t>
            </a:r>
            <a:br>
              <a:rPr lang="en-US" b="1" dirty="0">
                <a:solidFill>
                  <a:srgbClr val="7030A0"/>
                </a:solidFill>
              </a:rPr>
            </a:br>
            <a:r>
              <a:rPr kumimoji="0" lang="en-US" sz="1300" b="0" i="0" u="none" strike="noStrike" kern="1200" cap="none" spc="0" normalizeH="0" baseline="0" noProof="0" dirty="0">
                <a:ln>
                  <a:noFill/>
                </a:ln>
                <a:solidFill>
                  <a:prstClr val="black"/>
                </a:solidFill>
                <a:effectLst/>
                <a:uLnTx/>
                <a:uFillTx/>
                <a:latin typeface="Calibri"/>
                <a:ea typeface="+mn-ea"/>
                <a:cs typeface="+mn-cs"/>
              </a:rPr>
              <a:t>For every 1000 WCP </a:t>
            </a:r>
            <a:r>
              <a:rPr kumimoji="0" lang="en-US" sz="1300" b="0" i="0" u="none" strike="noStrike" kern="1200" cap="none" spc="0" normalizeH="0" noProof="0" dirty="0">
                <a:ln>
                  <a:noFill/>
                </a:ln>
                <a:solidFill>
                  <a:prstClr val="black"/>
                </a:solidFill>
                <a:effectLst/>
                <a:uLnTx/>
                <a:uFillTx/>
                <a:latin typeface="Calibri"/>
                <a:ea typeface="+mn-ea"/>
                <a:cs typeface="+mn-cs"/>
              </a:rPr>
              <a:t>wanting more children </a:t>
            </a:r>
            <a:r>
              <a:rPr kumimoji="0" lang="en-US" sz="1300" b="1" i="0" u="none" strike="noStrike" kern="1200" cap="none" spc="0" normalizeH="0" baseline="0" noProof="0" dirty="0">
                <a:ln>
                  <a:noFill/>
                </a:ln>
                <a:effectLst/>
                <a:uLnTx/>
                <a:uFillTx/>
                <a:latin typeface="Calibri"/>
                <a:ea typeface="+mn-ea"/>
                <a:cs typeface="+mn-cs"/>
              </a:rPr>
              <a:t>starting ART</a:t>
            </a:r>
            <a:r>
              <a:rPr kumimoji="0" lang="en-US" sz="1300" b="0" i="0" u="none" strike="noStrike" kern="1200" cap="none" spc="0" normalizeH="0" baseline="0" noProof="0" dirty="0">
                <a:ln>
                  <a:noFill/>
                </a:ln>
                <a:solidFill>
                  <a:prstClr val="black"/>
                </a:solidFill>
                <a:effectLst/>
                <a:uLnTx/>
                <a:uFillTx/>
                <a:latin typeface="Calibri"/>
                <a:ea typeface="+mn-ea"/>
                <a:cs typeface="+mn-cs"/>
              </a:rPr>
              <a:t>, per year, compared with </a:t>
            </a:r>
            <a:r>
              <a:rPr kumimoji="0" lang="en-US" sz="1300" b="1" i="1" u="none" strike="noStrike" kern="1200" cap="none" spc="0" normalizeH="0" baseline="0" noProof="0" dirty="0">
                <a:ln>
                  <a:noFill/>
                </a:ln>
                <a:solidFill>
                  <a:srgbClr val="0070C0"/>
                </a:solidFill>
                <a:effectLst/>
                <a:uLnTx/>
                <a:uFillTx/>
                <a:latin typeface="Calibri"/>
                <a:ea typeface="+mn-ea"/>
                <a:cs typeface="+mn-cs"/>
              </a:rPr>
              <a:t>TLE</a:t>
            </a:r>
            <a:r>
              <a:rPr lang="en-US" sz="1300" dirty="0">
                <a:solidFill>
                  <a:prstClr val="black"/>
                </a:solidFill>
                <a:latin typeface="Calibri"/>
              </a:rPr>
              <a:t> </a:t>
            </a:r>
            <a:r>
              <a:rPr lang="en-US" sz="1300" b="1" i="1" dirty="0">
                <a:solidFill>
                  <a:prstClr val="black"/>
                </a:solidFill>
                <a:latin typeface="Calibri"/>
              </a:rPr>
              <a:t>(average over 20 years)</a:t>
            </a:r>
            <a:r>
              <a:rPr kumimoji="0" lang="en-US" sz="1300" b="0" i="0" u="none" strike="noStrike" kern="1200" cap="none" spc="0" normalizeH="0" baseline="0" noProof="0" dirty="0">
                <a:ln>
                  <a:noFill/>
                </a:ln>
                <a:solidFill>
                  <a:prstClr val="black"/>
                </a:solidFill>
                <a:effectLst/>
                <a:uLnTx/>
                <a:uFillTx/>
                <a:latin typeface="Calibri"/>
                <a:ea typeface="+mn-ea"/>
                <a:cs typeface="+mn-cs"/>
              </a:rPr>
              <a:t>:</a:t>
            </a:r>
            <a:endParaRPr kumimoji="0" lang="en-ZA"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74251DBB-9F5E-406A-84AB-83FADFB81FF1}"/>
              </a:ext>
            </a:extLst>
          </p:cNvPr>
          <p:cNvSpPr txBox="1"/>
          <p:nvPr/>
        </p:nvSpPr>
        <p:spPr>
          <a:xfrm>
            <a:off x="9323180" y="1978624"/>
            <a:ext cx="1494119" cy="266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dirty="0">
                <a:solidFill>
                  <a:prstClr val="black"/>
                </a:solidFill>
                <a:latin typeface="Calibri"/>
              </a:rPr>
              <a:t>1</a:t>
            </a:r>
            <a:r>
              <a:rPr kumimoji="0" lang="en-ZA" sz="1100" b="0" i="0" u="none" strike="noStrike" kern="1200" cap="none" spc="0" normalizeH="0" baseline="0" noProof="0" dirty="0">
                <a:ln>
                  <a:noFill/>
                </a:ln>
                <a:solidFill>
                  <a:prstClr val="black"/>
                </a:solidFill>
                <a:effectLst/>
                <a:uLnTx/>
                <a:uFillTx/>
                <a:latin typeface="Calibri"/>
                <a:ea typeface="+mn-ea"/>
                <a:cs typeface="+mn-cs"/>
              </a:rPr>
              <a:t> more </a:t>
            </a:r>
            <a:r>
              <a:rPr lang="en-ZA" sz="1100" dirty="0">
                <a:solidFill>
                  <a:prstClr val="black"/>
                </a:solidFill>
                <a:latin typeface="Calibri"/>
              </a:rPr>
              <a:t>NND</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3" name="Picture 2">
            <a:extLst>
              <a:ext uri="{FF2B5EF4-FFF2-40B4-BE49-F238E27FC236}">
                <a16:creationId xmlns:a16="http://schemas.microsoft.com/office/drawing/2014/main" id="{0248844B-F9C9-4075-92FD-23B908565B7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915306" y="2188258"/>
            <a:ext cx="288000" cy="35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a:extLst>
              <a:ext uri="{FF2B5EF4-FFF2-40B4-BE49-F238E27FC236}">
                <a16:creationId xmlns:a16="http://schemas.microsoft.com/office/drawing/2014/main" id="{56A32A0C-8152-4F8B-977A-E4110AE49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5369" y="1639794"/>
            <a:ext cx="283879" cy="360000"/>
          </a:xfrm>
          <a:prstGeom prst="rect">
            <a:avLst/>
          </a:prstGeom>
        </p:spPr>
      </p:pic>
      <p:grpSp>
        <p:nvGrpSpPr>
          <p:cNvPr id="35" name="Group 34">
            <a:extLst>
              <a:ext uri="{FF2B5EF4-FFF2-40B4-BE49-F238E27FC236}">
                <a16:creationId xmlns:a16="http://schemas.microsoft.com/office/drawing/2014/main" id="{AC9C4810-DAC7-443D-B957-07704D7CD16C}"/>
              </a:ext>
            </a:extLst>
          </p:cNvPr>
          <p:cNvGrpSpPr/>
          <p:nvPr/>
        </p:nvGrpSpPr>
        <p:grpSpPr>
          <a:xfrm>
            <a:off x="9401896" y="2971506"/>
            <a:ext cx="1290989" cy="369958"/>
            <a:chOff x="1362766" y="3022610"/>
            <a:chExt cx="1290989" cy="369958"/>
          </a:xfrm>
        </p:grpSpPr>
        <p:pic>
          <p:nvPicPr>
            <p:cNvPr id="36" name="Picture 35">
              <a:extLst>
                <a:ext uri="{FF2B5EF4-FFF2-40B4-BE49-F238E27FC236}">
                  <a16:creationId xmlns:a16="http://schemas.microsoft.com/office/drawing/2014/main" id="{F9C09957-18F4-4513-8DA4-5BBA755390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2766" y="3026204"/>
              <a:ext cx="151896" cy="366364"/>
            </a:xfrm>
            <a:prstGeom prst="rect">
              <a:avLst/>
            </a:prstGeom>
          </p:spPr>
        </p:pic>
        <p:pic>
          <p:nvPicPr>
            <p:cNvPr id="37" name="Picture 36">
              <a:extLst>
                <a:ext uri="{FF2B5EF4-FFF2-40B4-BE49-F238E27FC236}">
                  <a16:creationId xmlns:a16="http://schemas.microsoft.com/office/drawing/2014/main" id="{2828CB5B-FB10-423E-967F-4CC4BDE062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6642" y="3026204"/>
              <a:ext cx="151896" cy="366364"/>
            </a:xfrm>
            <a:prstGeom prst="rect">
              <a:avLst/>
            </a:prstGeom>
          </p:spPr>
        </p:pic>
        <p:pic>
          <p:nvPicPr>
            <p:cNvPr id="38" name="Picture 37">
              <a:extLst>
                <a:ext uri="{FF2B5EF4-FFF2-40B4-BE49-F238E27FC236}">
                  <a16:creationId xmlns:a16="http://schemas.microsoft.com/office/drawing/2014/main" id="{699ACFD6-C6D1-4AEA-85A1-8C61AED3F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0518" y="3026204"/>
              <a:ext cx="151896" cy="366364"/>
            </a:xfrm>
            <a:prstGeom prst="rect">
              <a:avLst/>
            </a:prstGeom>
          </p:spPr>
        </p:pic>
        <p:pic>
          <p:nvPicPr>
            <p:cNvPr id="39" name="Picture 38">
              <a:extLst>
                <a:ext uri="{FF2B5EF4-FFF2-40B4-BE49-F238E27FC236}">
                  <a16:creationId xmlns:a16="http://schemas.microsoft.com/office/drawing/2014/main" id="{886A37CB-D70E-4106-BC99-3DF6E41480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4394" y="3026204"/>
              <a:ext cx="151896" cy="366364"/>
            </a:xfrm>
            <a:prstGeom prst="rect">
              <a:avLst/>
            </a:prstGeom>
          </p:spPr>
        </p:pic>
        <p:pic>
          <p:nvPicPr>
            <p:cNvPr id="40" name="Picture 39">
              <a:extLst>
                <a:ext uri="{FF2B5EF4-FFF2-40B4-BE49-F238E27FC236}">
                  <a16:creationId xmlns:a16="http://schemas.microsoft.com/office/drawing/2014/main" id="{CF8279A7-A923-4689-90C4-5802C4A594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2280" y="3022610"/>
              <a:ext cx="151896" cy="366364"/>
            </a:xfrm>
            <a:prstGeom prst="rect">
              <a:avLst/>
            </a:prstGeom>
          </p:spPr>
        </p:pic>
        <p:pic>
          <p:nvPicPr>
            <p:cNvPr id="41" name="Picture 40">
              <a:extLst>
                <a:ext uri="{FF2B5EF4-FFF2-40B4-BE49-F238E27FC236}">
                  <a16:creationId xmlns:a16="http://schemas.microsoft.com/office/drawing/2014/main" id="{B4254EF3-F2C2-4C10-B4B3-0E71954DD2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6156" y="3022610"/>
              <a:ext cx="151896" cy="366364"/>
            </a:xfrm>
            <a:prstGeom prst="rect">
              <a:avLst/>
            </a:prstGeom>
          </p:spPr>
        </p:pic>
        <p:pic>
          <p:nvPicPr>
            <p:cNvPr id="42" name="Picture 41">
              <a:extLst>
                <a:ext uri="{FF2B5EF4-FFF2-40B4-BE49-F238E27FC236}">
                  <a16:creationId xmlns:a16="http://schemas.microsoft.com/office/drawing/2014/main" id="{73373759-C496-4381-9DA7-146527B1D8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032" y="3022610"/>
              <a:ext cx="151896" cy="366364"/>
            </a:xfrm>
            <a:prstGeom prst="rect">
              <a:avLst/>
            </a:prstGeom>
          </p:spPr>
        </p:pic>
        <p:pic>
          <p:nvPicPr>
            <p:cNvPr id="43" name="Picture 42">
              <a:extLst>
                <a:ext uri="{FF2B5EF4-FFF2-40B4-BE49-F238E27FC236}">
                  <a16:creationId xmlns:a16="http://schemas.microsoft.com/office/drawing/2014/main" id="{B03C32CA-15C5-4387-88EA-C72C1D0C19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1859" y="3025189"/>
              <a:ext cx="151896" cy="366364"/>
            </a:xfrm>
            <a:prstGeom prst="rect">
              <a:avLst/>
            </a:prstGeom>
          </p:spPr>
        </p:pic>
      </p:grpSp>
      <p:sp>
        <p:nvSpPr>
          <p:cNvPr id="44" name="TextBox 43">
            <a:extLst>
              <a:ext uri="{FF2B5EF4-FFF2-40B4-BE49-F238E27FC236}">
                <a16:creationId xmlns:a16="http://schemas.microsoft.com/office/drawing/2014/main" id="{30357849-BB50-4517-A1AF-2DE454296F9E}"/>
              </a:ext>
            </a:extLst>
          </p:cNvPr>
          <p:cNvSpPr txBox="1"/>
          <p:nvPr/>
        </p:nvSpPr>
        <p:spPr>
          <a:xfrm>
            <a:off x="10356266" y="3358313"/>
            <a:ext cx="532247" cy="369332"/>
          </a:xfrm>
          <a:prstGeom prst="rect">
            <a:avLst/>
          </a:prstGeom>
          <a:noFill/>
        </p:spPr>
        <p:txBody>
          <a:bodyPr wrap="square" rtlCol="0">
            <a:spAutoFit/>
          </a:bodyPr>
          <a:lstStyle/>
          <a:p>
            <a:r>
              <a:rPr lang="en-US" dirty="0">
                <a:solidFill>
                  <a:srgbClr val="FF3399"/>
                </a:solidFill>
              </a:rPr>
              <a:t>38</a:t>
            </a:r>
            <a:endParaRPr lang="en-ZA" dirty="0">
              <a:solidFill>
                <a:srgbClr val="FF3399"/>
              </a:solidFill>
            </a:endParaRPr>
          </a:p>
        </p:txBody>
      </p:sp>
      <p:grpSp>
        <p:nvGrpSpPr>
          <p:cNvPr id="45" name="Group 44">
            <a:extLst>
              <a:ext uri="{FF2B5EF4-FFF2-40B4-BE49-F238E27FC236}">
                <a16:creationId xmlns:a16="http://schemas.microsoft.com/office/drawing/2014/main" id="{4405B956-2576-4E47-B6D7-8FE95C14EBE8}"/>
              </a:ext>
            </a:extLst>
          </p:cNvPr>
          <p:cNvGrpSpPr/>
          <p:nvPr/>
        </p:nvGrpSpPr>
        <p:grpSpPr>
          <a:xfrm>
            <a:off x="9393857" y="4539069"/>
            <a:ext cx="1299028" cy="379377"/>
            <a:chOff x="990600" y="3772493"/>
            <a:chExt cx="1831152" cy="372787"/>
          </a:xfrm>
        </p:grpSpPr>
        <p:grpSp>
          <p:nvGrpSpPr>
            <p:cNvPr id="46" name="Group 45">
              <a:extLst>
                <a:ext uri="{FF2B5EF4-FFF2-40B4-BE49-F238E27FC236}">
                  <a16:creationId xmlns:a16="http://schemas.microsoft.com/office/drawing/2014/main" id="{4AB46CDB-2B1C-4DB1-9DA0-2F53AAAF2E92}"/>
                </a:ext>
              </a:extLst>
            </p:cNvPr>
            <p:cNvGrpSpPr/>
            <p:nvPr/>
          </p:nvGrpSpPr>
          <p:grpSpPr>
            <a:xfrm>
              <a:off x="990600" y="3772493"/>
              <a:ext cx="907132" cy="372787"/>
              <a:chOff x="1105789" y="3772493"/>
              <a:chExt cx="907132" cy="372787"/>
            </a:xfrm>
          </p:grpSpPr>
          <p:grpSp>
            <p:nvGrpSpPr>
              <p:cNvPr id="54" name="Group 53">
                <a:extLst>
                  <a:ext uri="{FF2B5EF4-FFF2-40B4-BE49-F238E27FC236}">
                    <a16:creationId xmlns:a16="http://schemas.microsoft.com/office/drawing/2014/main" id="{0E9A2346-7A9C-4775-BAF9-431CA8624544}"/>
                  </a:ext>
                </a:extLst>
              </p:cNvPr>
              <p:cNvGrpSpPr/>
              <p:nvPr/>
            </p:nvGrpSpPr>
            <p:grpSpPr>
              <a:xfrm>
                <a:off x="1105789" y="3775212"/>
                <a:ext cx="445122" cy="370068"/>
                <a:chOff x="1105789" y="3775212"/>
                <a:chExt cx="445122" cy="370068"/>
              </a:xfrm>
            </p:grpSpPr>
            <p:pic>
              <p:nvPicPr>
                <p:cNvPr id="58" name="Picture 11">
                  <a:extLst>
                    <a:ext uri="{FF2B5EF4-FFF2-40B4-BE49-F238E27FC236}">
                      <a16:creationId xmlns:a16="http://schemas.microsoft.com/office/drawing/2014/main" id="{54534837-5CC0-4907-98F8-F7BE98CF56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11">
                  <a:extLst>
                    <a:ext uri="{FF2B5EF4-FFF2-40B4-BE49-F238E27FC236}">
                      <a16:creationId xmlns:a16="http://schemas.microsoft.com/office/drawing/2014/main" id="{6BEEC231-2EF1-4C39-9DA1-CDE8AF65BD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5" name="Group 54">
                <a:extLst>
                  <a:ext uri="{FF2B5EF4-FFF2-40B4-BE49-F238E27FC236}">
                    <a16:creationId xmlns:a16="http://schemas.microsoft.com/office/drawing/2014/main" id="{49CA9397-FF7C-4ECE-B51C-33B8850AA0D6}"/>
                  </a:ext>
                </a:extLst>
              </p:cNvPr>
              <p:cNvGrpSpPr/>
              <p:nvPr/>
            </p:nvGrpSpPr>
            <p:grpSpPr>
              <a:xfrm>
                <a:off x="1567799" y="3772493"/>
                <a:ext cx="445122" cy="370068"/>
                <a:chOff x="1105789" y="3775212"/>
                <a:chExt cx="445122" cy="370068"/>
              </a:xfrm>
            </p:grpSpPr>
            <p:pic>
              <p:nvPicPr>
                <p:cNvPr id="56" name="Picture 11">
                  <a:extLst>
                    <a:ext uri="{FF2B5EF4-FFF2-40B4-BE49-F238E27FC236}">
                      <a16:creationId xmlns:a16="http://schemas.microsoft.com/office/drawing/2014/main" id="{13D43531-0FC8-4ECC-A1CC-949BB3B2CF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11">
                  <a:extLst>
                    <a:ext uri="{FF2B5EF4-FFF2-40B4-BE49-F238E27FC236}">
                      <a16:creationId xmlns:a16="http://schemas.microsoft.com/office/drawing/2014/main" id="{F24C8AAD-D133-40C8-B1F3-638E5B3DDC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7" name="Group 46">
              <a:extLst>
                <a:ext uri="{FF2B5EF4-FFF2-40B4-BE49-F238E27FC236}">
                  <a16:creationId xmlns:a16="http://schemas.microsoft.com/office/drawing/2014/main" id="{110479EF-E721-4004-B4A3-B63FF5D7EE91}"/>
                </a:ext>
              </a:extLst>
            </p:cNvPr>
            <p:cNvGrpSpPr/>
            <p:nvPr/>
          </p:nvGrpSpPr>
          <p:grpSpPr>
            <a:xfrm>
              <a:off x="1914620" y="3772493"/>
              <a:ext cx="907132" cy="372787"/>
              <a:chOff x="1105789" y="3772493"/>
              <a:chExt cx="907132" cy="372787"/>
            </a:xfrm>
          </p:grpSpPr>
          <p:grpSp>
            <p:nvGrpSpPr>
              <p:cNvPr id="48" name="Group 47">
                <a:extLst>
                  <a:ext uri="{FF2B5EF4-FFF2-40B4-BE49-F238E27FC236}">
                    <a16:creationId xmlns:a16="http://schemas.microsoft.com/office/drawing/2014/main" id="{EE009CC3-31CB-419C-9D01-91E49D6611C5}"/>
                  </a:ext>
                </a:extLst>
              </p:cNvPr>
              <p:cNvGrpSpPr/>
              <p:nvPr/>
            </p:nvGrpSpPr>
            <p:grpSpPr>
              <a:xfrm>
                <a:off x="1105789" y="3775212"/>
                <a:ext cx="445122" cy="370068"/>
                <a:chOff x="1105789" y="3775212"/>
                <a:chExt cx="445122" cy="370068"/>
              </a:xfrm>
            </p:grpSpPr>
            <p:pic>
              <p:nvPicPr>
                <p:cNvPr id="52" name="Picture 11">
                  <a:extLst>
                    <a:ext uri="{FF2B5EF4-FFF2-40B4-BE49-F238E27FC236}">
                      <a16:creationId xmlns:a16="http://schemas.microsoft.com/office/drawing/2014/main" id="{3A6EE833-38FB-4FE0-9002-6DE9D3C29D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11">
                  <a:extLst>
                    <a:ext uri="{FF2B5EF4-FFF2-40B4-BE49-F238E27FC236}">
                      <a16:creationId xmlns:a16="http://schemas.microsoft.com/office/drawing/2014/main" id="{6505500A-3C1E-4B99-8405-C3458CDBE3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 name="Group 48">
                <a:extLst>
                  <a:ext uri="{FF2B5EF4-FFF2-40B4-BE49-F238E27FC236}">
                    <a16:creationId xmlns:a16="http://schemas.microsoft.com/office/drawing/2014/main" id="{E59FE835-1709-4974-B348-5A954C40A909}"/>
                  </a:ext>
                </a:extLst>
              </p:cNvPr>
              <p:cNvGrpSpPr/>
              <p:nvPr/>
            </p:nvGrpSpPr>
            <p:grpSpPr>
              <a:xfrm>
                <a:off x="1567799" y="3772493"/>
                <a:ext cx="445122" cy="370068"/>
                <a:chOff x="1105789" y="3775212"/>
                <a:chExt cx="445122" cy="370068"/>
              </a:xfrm>
            </p:grpSpPr>
            <p:pic>
              <p:nvPicPr>
                <p:cNvPr id="50" name="Picture 11">
                  <a:extLst>
                    <a:ext uri="{FF2B5EF4-FFF2-40B4-BE49-F238E27FC236}">
                      <a16:creationId xmlns:a16="http://schemas.microsoft.com/office/drawing/2014/main" id="{D7A977CB-B83A-494C-97F7-E620ADDA38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11">
                  <a:extLst>
                    <a:ext uri="{FF2B5EF4-FFF2-40B4-BE49-F238E27FC236}">
                      <a16:creationId xmlns:a16="http://schemas.microsoft.com/office/drawing/2014/main" id="{310A06A8-CB57-4843-ACE8-4651421BE6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60" name="TextBox 59">
            <a:extLst>
              <a:ext uri="{FF2B5EF4-FFF2-40B4-BE49-F238E27FC236}">
                <a16:creationId xmlns:a16="http://schemas.microsoft.com/office/drawing/2014/main" id="{1B089180-D9A7-478E-B60B-53F9A8A8A9E2}"/>
              </a:ext>
            </a:extLst>
          </p:cNvPr>
          <p:cNvSpPr txBox="1"/>
          <p:nvPr/>
        </p:nvSpPr>
        <p:spPr>
          <a:xfrm>
            <a:off x="10355834" y="4973870"/>
            <a:ext cx="532247" cy="369332"/>
          </a:xfrm>
          <a:prstGeom prst="rect">
            <a:avLst/>
          </a:prstGeom>
          <a:noFill/>
        </p:spPr>
        <p:txBody>
          <a:bodyPr wrap="square" rtlCol="0">
            <a:spAutoFit/>
          </a:bodyPr>
          <a:lstStyle/>
          <a:p>
            <a:r>
              <a:rPr lang="en-US" dirty="0">
                <a:solidFill>
                  <a:srgbClr val="0066FF"/>
                </a:solidFill>
              </a:rPr>
              <a:t>35</a:t>
            </a:r>
            <a:endParaRPr lang="en-ZA" dirty="0">
              <a:solidFill>
                <a:srgbClr val="0066FF"/>
              </a:solidFill>
            </a:endParaRPr>
          </a:p>
        </p:txBody>
      </p:sp>
      <p:grpSp>
        <p:nvGrpSpPr>
          <p:cNvPr id="61" name="Group 60">
            <a:extLst>
              <a:ext uri="{FF2B5EF4-FFF2-40B4-BE49-F238E27FC236}">
                <a16:creationId xmlns:a16="http://schemas.microsoft.com/office/drawing/2014/main" id="{FB1B4185-9B0D-4BEC-93AF-58CC5DC1A9FD}"/>
              </a:ext>
            </a:extLst>
          </p:cNvPr>
          <p:cNvGrpSpPr/>
          <p:nvPr/>
        </p:nvGrpSpPr>
        <p:grpSpPr>
          <a:xfrm>
            <a:off x="9310401" y="5716266"/>
            <a:ext cx="1424795" cy="324000"/>
            <a:chOff x="1271271" y="5767370"/>
            <a:chExt cx="1424795" cy="324000"/>
          </a:xfrm>
        </p:grpSpPr>
        <p:pic>
          <p:nvPicPr>
            <p:cNvPr id="62" name="Picture 2">
              <a:extLst>
                <a:ext uri="{FF2B5EF4-FFF2-40B4-BE49-F238E27FC236}">
                  <a16:creationId xmlns:a16="http://schemas.microsoft.com/office/drawing/2014/main" id="{9D3C119D-B525-4A73-961E-77D25D12E38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271271" y="5771268"/>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
              <a:extLst>
                <a:ext uri="{FF2B5EF4-FFF2-40B4-BE49-F238E27FC236}">
                  <a16:creationId xmlns:a16="http://schemas.microsoft.com/office/drawing/2014/main" id="{32B4D62D-B418-4259-984E-72372AB6EC2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41271" y="5769460"/>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2">
              <a:extLst>
                <a:ext uri="{FF2B5EF4-FFF2-40B4-BE49-F238E27FC236}">
                  <a16:creationId xmlns:a16="http://schemas.microsoft.com/office/drawing/2014/main" id="{B1277BE4-6351-4F30-92FC-1D58217C890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13406" y="5770223"/>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2">
              <a:extLst>
                <a:ext uri="{FF2B5EF4-FFF2-40B4-BE49-F238E27FC236}">
                  <a16:creationId xmlns:a16="http://schemas.microsoft.com/office/drawing/2014/main" id="{036C2AAD-1D3A-495F-8744-7EBF7374E3E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783406" y="5768415"/>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2">
              <a:extLst>
                <a:ext uri="{FF2B5EF4-FFF2-40B4-BE49-F238E27FC236}">
                  <a16:creationId xmlns:a16="http://schemas.microsoft.com/office/drawing/2014/main" id="{AE6BBDC1-B6D7-4A50-8DC7-0475B0C9ABC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955008" y="5770223"/>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2">
              <a:extLst>
                <a:ext uri="{FF2B5EF4-FFF2-40B4-BE49-F238E27FC236}">
                  <a16:creationId xmlns:a16="http://schemas.microsoft.com/office/drawing/2014/main" id="{9462ABB4-1AEF-481C-B325-0230C33AA62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125008" y="5768415"/>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2">
              <a:extLst>
                <a:ext uri="{FF2B5EF4-FFF2-40B4-BE49-F238E27FC236}">
                  <a16:creationId xmlns:a16="http://schemas.microsoft.com/office/drawing/2014/main" id="{656F5BC0-4EE7-46B4-B1D3-2AB0D708B06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97142" y="5769178"/>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2">
              <a:extLst>
                <a:ext uri="{FF2B5EF4-FFF2-40B4-BE49-F238E27FC236}">
                  <a16:creationId xmlns:a16="http://schemas.microsoft.com/office/drawing/2014/main" id="{DD37C96B-F11C-430C-8991-7EBE20946C0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467142" y="5767370"/>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0" name="TextBox 69">
            <a:extLst>
              <a:ext uri="{FF2B5EF4-FFF2-40B4-BE49-F238E27FC236}">
                <a16:creationId xmlns:a16="http://schemas.microsoft.com/office/drawing/2014/main" id="{4DB95F6E-A20E-4E31-A7D1-A83621F85F0F}"/>
              </a:ext>
            </a:extLst>
          </p:cNvPr>
          <p:cNvSpPr txBox="1"/>
          <p:nvPr/>
        </p:nvSpPr>
        <p:spPr>
          <a:xfrm>
            <a:off x="10355834" y="6084134"/>
            <a:ext cx="532247" cy="369332"/>
          </a:xfrm>
          <a:prstGeom prst="rect">
            <a:avLst/>
          </a:prstGeom>
          <a:noFill/>
        </p:spPr>
        <p:txBody>
          <a:bodyPr wrap="square" rtlCol="0">
            <a:spAutoFit/>
          </a:bodyPr>
          <a:lstStyle/>
          <a:p>
            <a:r>
              <a:rPr lang="en-US" dirty="0">
                <a:solidFill>
                  <a:srgbClr val="7030A0"/>
                </a:solidFill>
              </a:rPr>
              <a:t>29</a:t>
            </a:r>
            <a:endParaRPr lang="en-ZA" dirty="0">
              <a:solidFill>
                <a:srgbClr val="7030A0"/>
              </a:solidFill>
            </a:endParaRPr>
          </a:p>
        </p:txBody>
      </p:sp>
      <p:pic>
        <p:nvPicPr>
          <p:cNvPr id="71" name="Picture 70">
            <a:extLst>
              <a:ext uri="{FF2B5EF4-FFF2-40B4-BE49-F238E27FC236}">
                <a16:creationId xmlns:a16="http://schemas.microsoft.com/office/drawing/2014/main" id="{7BF33334-3330-4169-9F02-B7046CBDBD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82888" y="3372722"/>
            <a:ext cx="151896" cy="366364"/>
          </a:xfrm>
          <a:prstGeom prst="rect">
            <a:avLst/>
          </a:prstGeom>
        </p:spPr>
      </p:pic>
      <p:pic>
        <p:nvPicPr>
          <p:cNvPr id="72" name="Picture 71">
            <a:extLst>
              <a:ext uri="{FF2B5EF4-FFF2-40B4-BE49-F238E27FC236}">
                <a16:creationId xmlns:a16="http://schemas.microsoft.com/office/drawing/2014/main" id="{9D017E93-7BBC-4E0B-8992-72B3E59230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6764" y="3372722"/>
            <a:ext cx="151896" cy="366364"/>
          </a:xfrm>
          <a:prstGeom prst="rect">
            <a:avLst/>
          </a:prstGeom>
        </p:spPr>
      </p:pic>
      <p:pic>
        <p:nvPicPr>
          <p:cNvPr id="73" name="Picture 72">
            <a:extLst>
              <a:ext uri="{FF2B5EF4-FFF2-40B4-BE49-F238E27FC236}">
                <a16:creationId xmlns:a16="http://schemas.microsoft.com/office/drawing/2014/main" id="{0A0A2451-90AD-4D19-9845-AA8DE5E101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0640" y="3372722"/>
            <a:ext cx="151896" cy="366364"/>
          </a:xfrm>
          <a:prstGeom prst="rect">
            <a:avLst/>
          </a:prstGeom>
        </p:spPr>
      </p:pic>
      <p:pic>
        <p:nvPicPr>
          <p:cNvPr id="74" name="Picture 73">
            <a:extLst>
              <a:ext uri="{FF2B5EF4-FFF2-40B4-BE49-F238E27FC236}">
                <a16:creationId xmlns:a16="http://schemas.microsoft.com/office/drawing/2014/main" id="{D9380C51-C2DE-443D-ADEC-FD675BF181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4516" y="3372722"/>
            <a:ext cx="151896" cy="366364"/>
          </a:xfrm>
          <a:prstGeom prst="rect">
            <a:avLst/>
          </a:prstGeom>
        </p:spPr>
      </p:pic>
      <p:pic>
        <p:nvPicPr>
          <p:cNvPr id="75" name="Picture 74">
            <a:extLst>
              <a:ext uri="{FF2B5EF4-FFF2-40B4-BE49-F238E27FC236}">
                <a16:creationId xmlns:a16="http://schemas.microsoft.com/office/drawing/2014/main" id="{41F6FF4C-B155-4416-9DFA-90F36AC8E9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2402" y="3369128"/>
            <a:ext cx="151896" cy="366364"/>
          </a:xfrm>
          <a:prstGeom prst="rect">
            <a:avLst/>
          </a:prstGeom>
        </p:spPr>
      </p:pic>
      <p:pic>
        <p:nvPicPr>
          <p:cNvPr id="76" name="Picture 75">
            <a:extLst>
              <a:ext uri="{FF2B5EF4-FFF2-40B4-BE49-F238E27FC236}">
                <a16:creationId xmlns:a16="http://schemas.microsoft.com/office/drawing/2014/main" id="{F91A052C-9ACA-4C9C-B318-79ACEEDB89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6278" y="3369128"/>
            <a:ext cx="151896" cy="366364"/>
          </a:xfrm>
          <a:prstGeom prst="rect">
            <a:avLst/>
          </a:prstGeom>
        </p:spPr>
      </p:pic>
      <p:grpSp>
        <p:nvGrpSpPr>
          <p:cNvPr id="77" name="Group 76">
            <a:extLst>
              <a:ext uri="{FF2B5EF4-FFF2-40B4-BE49-F238E27FC236}">
                <a16:creationId xmlns:a16="http://schemas.microsoft.com/office/drawing/2014/main" id="{96F2CFD2-AA21-471D-B3AC-6D2A31C0BB0F}"/>
              </a:ext>
            </a:extLst>
          </p:cNvPr>
          <p:cNvGrpSpPr/>
          <p:nvPr/>
        </p:nvGrpSpPr>
        <p:grpSpPr>
          <a:xfrm>
            <a:off x="9385855" y="4954775"/>
            <a:ext cx="643524" cy="379377"/>
            <a:chOff x="1105789" y="3772493"/>
            <a:chExt cx="907132" cy="372787"/>
          </a:xfrm>
        </p:grpSpPr>
        <p:grpSp>
          <p:nvGrpSpPr>
            <p:cNvPr id="78" name="Group 77">
              <a:extLst>
                <a:ext uri="{FF2B5EF4-FFF2-40B4-BE49-F238E27FC236}">
                  <a16:creationId xmlns:a16="http://schemas.microsoft.com/office/drawing/2014/main" id="{AE1F12E9-D117-4424-8C1E-11B93560DA82}"/>
                </a:ext>
              </a:extLst>
            </p:cNvPr>
            <p:cNvGrpSpPr/>
            <p:nvPr/>
          </p:nvGrpSpPr>
          <p:grpSpPr>
            <a:xfrm>
              <a:off x="1105789" y="3775212"/>
              <a:ext cx="445122" cy="370068"/>
              <a:chOff x="1105789" y="3775212"/>
              <a:chExt cx="445122" cy="370068"/>
            </a:xfrm>
          </p:grpSpPr>
          <p:pic>
            <p:nvPicPr>
              <p:cNvPr id="82" name="Picture 11">
                <a:extLst>
                  <a:ext uri="{FF2B5EF4-FFF2-40B4-BE49-F238E27FC236}">
                    <a16:creationId xmlns:a16="http://schemas.microsoft.com/office/drawing/2014/main" id="{4B781772-915B-431A-9A94-46EBDF0D10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11">
                <a:extLst>
                  <a:ext uri="{FF2B5EF4-FFF2-40B4-BE49-F238E27FC236}">
                    <a16:creationId xmlns:a16="http://schemas.microsoft.com/office/drawing/2014/main" id="{086F2542-6D2B-4C0A-9B99-A7671D39E6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9" name="Group 78">
              <a:extLst>
                <a:ext uri="{FF2B5EF4-FFF2-40B4-BE49-F238E27FC236}">
                  <a16:creationId xmlns:a16="http://schemas.microsoft.com/office/drawing/2014/main" id="{EE2C6DD7-EEA9-4930-81A7-D00AE98E2596}"/>
                </a:ext>
              </a:extLst>
            </p:cNvPr>
            <p:cNvGrpSpPr/>
            <p:nvPr/>
          </p:nvGrpSpPr>
          <p:grpSpPr>
            <a:xfrm>
              <a:off x="1567799" y="3772493"/>
              <a:ext cx="445122" cy="370068"/>
              <a:chOff x="1105789" y="3775212"/>
              <a:chExt cx="445122" cy="370068"/>
            </a:xfrm>
          </p:grpSpPr>
          <p:pic>
            <p:nvPicPr>
              <p:cNvPr id="80" name="Picture 11">
                <a:extLst>
                  <a:ext uri="{FF2B5EF4-FFF2-40B4-BE49-F238E27FC236}">
                    <a16:creationId xmlns:a16="http://schemas.microsoft.com/office/drawing/2014/main" id="{C6C44F9A-603C-4DF8-AA2B-FE3CB344D5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11">
                <a:extLst>
                  <a:ext uri="{FF2B5EF4-FFF2-40B4-BE49-F238E27FC236}">
                    <a16:creationId xmlns:a16="http://schemas.microsoft.com/office/drawing/2014/main" id="{6884C67C-F56E-4D50-B6DC-09F26CAEA9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84" name="Group 83">
            <a:extLst>
              <a:ext uri="{FF2B5EF4-FFF2-40B4-BE49-F238E27FC236}">
                <a16:creationId xmlns:a16="http://schemas.microsoft.com/office/drawing/2014/main" id="{A0A3C1F6-0036-4377-A89B-3DA5676DDE45}"/>
              </a:ext>
            </a:extLst>
          </p:cNvPr>
          <p:cNvGrpSpPr/>
          <p:nvPr/>
        </p:nvGrpSpPr>
        <p:grpSpPr>
          <a:xfrm>
            <a:off x="10041359" y="4957542"/>
            <a:ext cx="315772" cy="376610"/>
            <a:chOff x="1105789" y="3775212"/>
            <a:chExt cx="445122" cy="370068"/>
          </a:xfrm>
        </p:grpSpPr>
        <p:pic>
          <p:nvPicPr>
            <p:cNvPr id="85" name="Picture 11">
              <a:extLst>
                <a:ext uri="{FF2B5EF4-FFF2-40B4-BE49-F238E27FC236}">
                  <a16:creationId xmlns:a16="http://schemas.microsoft.com/office/drawing/2014/main" id="{14903AC5-A5FF-4A0F-BEEF-D3CB1FBA56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11">
              <a:extLst>
                <a:ext uri="{FF2B5EF4-FFF2-40B4-BE49-F238E27FC236}">
                  <a16:creationId xmlns:a16="http://schemas.microsoft.com/office/drawing/2014/main" id="{AF18BE0D-3F86-4E91-8FB1-4CF4D96B16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7" name="Picture 2">
            <a:extLst>
              <a:ext uri="{FF2B5EF4-FFF2-40B4-BE49-F238E27FC236}">
                <a16:creationId xmlns:a16="http://schemas.microsoft.com/office/drawing/2014/main" id="{88233DDA-02CA-4824-84EA-08780DFEDF4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332773" y="6081430"/>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
            <a:extLst>
              <a:ext uri="{FF2B5EF4-FFF2-40B4-BE49-F238E27FC236}">
                <a16:creationId xmlns:a16="http://schemas.microsoft.com/office/drawing/2014/main" id="{07C1120A-C4BD-4938-A984-B37E242B570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02773" y="6079622"/>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2">
            <a:extLst>
              <a:ext uri="{FF2B5EF4-FFF2-40B4-BE49-F238E27FC236}">
                <a16:creationId xmlns:a16="http://schemas.microsoft.com/office/drawing/2014/main" id="{47C89874-99C1-4D37-A5BF-D203A698EAE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674908" y="6080385"/>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2">
            <a:extLst>
              <a:ext uri="{FF2B5EF4-FFF2-40B4-BE49-F238E27FC236}">
                <a16:creationId xmlns:a16="http://schemas.microsoft.com/office/drawing/2014/main" id="{2AC177F5-F1AC-4BE8-9767-0229F757CA4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844908" y="6078577"/>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2">
            <a:extLst>
              <a:ext uri="{FF2B5EF4-FFF2-40B4-BE49-F238E27FC236}">
                <a16:creationId xmlns:a16="http://schemas.microsoft.com/office/drawing/2014/main" id="{CFB3943B-F587-47D6-AB00-FA4D4295DF0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016510" y="6080385"/>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2">
            <a:extLst>
              <a:ext uri="{FF2B5EF4-FFF2-40B4-BE49-F238E27FC236}">
                <a16:creationId xmlns:a16="http://schemas.microsoft.com/office/drawing/2014/main" id="{504ECBCD-E5FC-4777-BEB5-900EDF1DC44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186510" y="6078577"/>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182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582970-D66E-4BFC-B8EC-9D7A50B4786B}"/>
              </a:ext>
            </a:extLst>
          </p:cNvPr>
          <p:cNvSpPr txBox="1"/>
          <p:nvPr/>
        </p:nvSpPr>
        <p:spPr>
          <a:xfrm>
            <a:off x="533400" y="457200"/>
            <a:ext cx="3661872" cy="584775"/>
          </a:xfrm>
          <a:prstGeom prst="rect">
            <a:avLst/>
          </a:prstGeom>
          <a:solidFill>
            <a:srgbClr val="00B050"/>
          </a:solidFill>
          <a:ln>
            <a:solidFill>
              <a:srgbClr val="00B050"/>
            </a:solidFill>
          </a:ln>
        </p:spPr>
        <p:txBody>
          <a:bodyPr wrap="square" rtlCol="0">
            <a:spAutoFit/>
          </a:bodyPr>
          <a:lstStyle/>
          <a:p>
            <a:pPr algn="ctr"/>
            <a:r>
              <a:rPr lang="en-ZA" sz="3200" dirty="0">
                <a:solidFill>
                  <a:schemeClr val="bg1"/>
                </a:solidFill>
              </a:rPr>
              <a:t>HIV SYNTHESIS</a:t>
            </a:r>
          </a:p>
        </p:txBody>
      </p:sp>
      <p:sp>
        <p:nvSpPr>
          <p:cNvPr id="4" name="Rectangle 3">
            <a:extLst>
              <a:ext uri="{FF2B5EF4-FFF2-40B4-BE49-F238E27FC236}">
                <a16:creationId xmlns:a16="http://schemas.microsoft.com/office/drawing/2014/main" id="{B0FD13B7-43EB-4B4B-9C13-9F7922906E35}"/>
              </a:ext>
            </a:extLst>
          </p:cNvPr>
          <p:cNvSpPr/>
          <p:nvPr/>
        </p:nvSpPr>
        <p:spPr>
          <a:xfrm>
            <a:off x="8156430" y="25096"/>
            <a:ext cx="3916800" cy="657857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037BE9A-0394-4D50-9BC9-EACE5DBEC0A0}"/>
              </a:ext>
            </a:extLst>
          </p:cNvPr>
          <p:cNvSpPr txBox="1"/>
          <p:nvPr/>
        </p:nvSpPr>
        <p:spPr>
          <a:xfrm>
            <a:off x="8071157" y="6570317"/>
            <a:ext cx="4108304" cy="2818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a:ea typeface="+mn-ea"/>
                <a:cs typeface="+mn-cs"/>
              </a:rPr>
              <a:t>*n&lt;0.5; #n=0; numbers ≥0.5 rounded up</a:t>
            </a:r>
          </a:p>
        </p:txBody>
      </p:sp>
      <p:sp>
        <p:nvSpPr>
          <p:cNvPr id="6" name="Rounded Rectangle 25">
            <a:extLst>
              <a:ext uri="{FF2B5EF4-FFF2-40B4-BE49-F238E27FC236}">
                <a16:creationId xmlns:a16="http://schemas.microsoft.com/office/drawing/2014/main" id="{ED68BCA0-2A46-4C64-BFF4-D06908060CD0}"/>
              </a:ext>
            </a:extLst>
          </p:cNvPr>
          <p:cNvSpPr/>
          <p:nvPr/>
        </p:nvSpPr>
        <p:spPr>
          <a:xfrm>
            <a:off x="9212041" y="1126840"/>
            <a:ext cx="1685545" cy="5482348"/>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9DF8DBAF-2508-41CB-8CB2-1BF3450BAEF2}"/>
              </a:ext>
            </a:extLst>
          </p:cNvPr>
          <p:cNvSpPr txBox="1"/>
          <p:nvPr/>
        </p:nvSpPr>
        <p:spPr>
          <a:xfrm>
            <a:off x="9298443" y="1102886"/>
            <a:ext cx="1494119" cy="313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a:ea typeface="+mn-ea"/>
                <a:cs typeface="+mn-cs"/>
              </a:rPr>
              <a:t>TLD</a:t>
            </a:r>
          </a:p>
        </p:txBody>
      </p:sp>
      <p:grpSp>
        <p:nvGrpSpPr>
          <p:cNvPr id="8" name="Group 7">
            <a:extLst>
              <a:ext uri="{FF2B5EF4-FFF2-40B4-BE49-F238E27FC236}">
                <a16:creationId xmlns:a16="http://schemas.microsoft.com/office/drawing/2014/main" id="{015D15E2-5A1F-4531-970A-FCDD17A9855D}"/>
              </a:ext>
            </a:extLst>
          </p:cNvPr>
          <p:cNvGrpSpPr/>
          <p:nvPr/>
        </p:nvGrpSpPr>
        <p:grpSpPr>
          <a:xfrm>
            <a:off x="9311324" y="1406632"/>
            <a:ext cx="1481238" cy="1206668"/>
            <a:chOff x="251997" y="879064"/>
            <a:chExt cx="1881603" cy="1296045"/>
          </a:xfrm>
        </p:grpSpPr>
        <p:sp>
          <p:nvSpPr>
            <p:cNvPr id="9" name="Rounded Rectangle 24">
              <a:extLst>
                <a:ext uri="{FF2B5EF4-FFF2-40B4-BE49-F238E27FC236}">
                  <a16:creationId xmlns:a16="http://schemas.microsoft.com/office/drawing/2014/main" id="{B1C2A4D1-6D97-4799-80C2-D61079B0F390}"/>
                </a:ext>
              </a:extLst>
            </p:cNvPr>
            <p:cNvSpPr/>
            <p:nvPr/>
          </p:nvSpPr>
          <p:spPr>
            <a:xfrm>
              <a:off x="251997" y="883767"/>
              <a:ext cx="1881603" cy="12913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1E25023A-69CC-4A4A-B33E-822017767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29" y="1129292"/>
              <a:ext cx="360609" cy="386665"/>
            </a:xfrm>
            <a:prstGeom prst="rect">
              <a:avLst/>
            </a:prstGeom>
          </p:spPr>
        </p:pic>
        <p:sp>
          <p:nvSpPr>
            <p:cNvPr id="11" name="TextBox 10">
              <a:extLst>
                <a:ext uri="{FF2B5EF4-FFF2-40B4-BE49-F238E27FC236}">
                  <a16:creationId xmlns:a16="http://schemas.microsoft.com/office/drawing/2014/main" id="{19DB6EBE-A8F4-4449-B7FC-5A9C433EE11F}"/>
                </a:ext>
              </a:extLst>
            </p:cNvPr>
            <p:cNvSpPr txBox="1"/>
            <p:nvPr/>
          </p:nvSpPr>
          <p:spPr>
            <a:xfrm>
              <a:off x="267058" y="879064"/>
              <a:ext cx="1862895" cy="2809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dirty="0">
                  <a:solidFill>
                    <a:prstClr val="black"/>
                  </a:solidFill>
                  <a:latin typeface="Calibri"/>
                </a:rPr>
                <a:t>2</a:t>
              </a:r>
              <a:r>
                <a:rPr kumimoji="0" lang="en-ZA" sz="1100" b="0" i="0" u="none" strike="noStrike" kern="1200" cap="none" spc="0" normalizeH="0" baseline="0" noProof="0" dirty="0">
                  <a:ln>
                    <a:noFill/>
                  </a:ln>
                  <a:solidFill>
                    <a:prstClr val="black"/>
                  </a:solidFill>
                  <a:effectLst/>
                  <a:uLnTx/>
                  <a:uFillTx/>
                  <a:latin typeface="Calibri"/>
                  <a:ea typeface="+mn-ea"/>
                  <a:cs typeface="+mn-cs"/>
                </a:rPr>
                <a:t> more NTD</a:t>
              </a:r>
            </a:p>
          </p:txBody>
        </p:sp>
      </p:grpSp>
      <p:sp>
        <p:nvSpPr>
          <p:cNvPr id="12" name="Rounded Rectangle 37">
            <a:extLst>
              <a:ext uri="{FF2B5EF4-FFF2-40B4-BE49-F238E27FC236}">
                <a16:creationId xmlns:a16="http://schemas.microsoft.com/office/drawing/2014/main" id="{12823964-D45D-4C7B-B463-FA76FE694285}"/>
              </a:ext>
            </a:extLst>
          </p:cNvPr>
          <p:cNvSpPr/>
          <p:nvPr/>
        </p:nvSpPr>
        <p:spPr>
          <a:xfrm>
            <a:off x="9312805" y="2708961"/>
            <a:ext cx="1481237" cy="37904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E1E19F01-7C1F-45BA-AA21-404E44FC87C7}"/>
              </a:ext>
            </a:extLst>
          </p:cNvPr>
          <p:cNvSpPr txBox="1"/>
          <p:nvPr/>
        </p:nvSpPr>
        <p:spPr>
          <a:xfrm>
            <a:off x="9323180" y="3734123"/>
            <a:ext cx="1505223"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 noProof="0" dirty="0">
                <a:solidFill>
                  <a:prstClr val="black"/>
                </a:solidFill>
                <a:latin typeface="Calibri"/>
              </a:rPr>
              <a:t>35 fewer sexual transmissions</a:t>
            </a:r>
            <a:endParaRPr kumimoji="0" lang="en-ZA" sz="115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E212C721-D9D7-4F79-B269-E5B17E72A3E8}"/>
              </a:ext>
            </a:extLst>
          </p:cNvPr>
          <p:cNvSpPr txBox="1"/>
          <p:nvPr/>
        </p:nvSpPr>
        <p:spPr>
          <a:xfrm>
            <a:off x="9326051" y="2706212"/>
            <a:ext cx="1466511" cy="266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Calibri"/>
              </a:rPr>
              <a:t>38</a:t>
            </a:r>
            <a:r>
              <a:rPr kumimoji="0" lang="en-US" sz="1100" b="0" i="0" u="none" strike="noStrike" kern="1200" cap="none" spc="0" normalizeH="0" baseline="0" noProof="0" dirty="0">
                <a:ln>
                  <a:noFill/>
                </a:ln>
                <a:solidFill>
                  <a:prstClr val="black"/>
                </a:solidFill>
                <a:effectLst/>
                <a:uLnTx/>
                <a:uFillTx/>
                <a:latin typeface="Calibri"/>
                <a:ea typeface="+mn-ea"/>
                <a:cs typeface="+mn-cs"/>
              </a:rPr>
              <a:t> more women alive</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B66FF417-8E6C-44A1-8C19-1F7154365799}"/>
              </a:ext>
            </a:extLst>
          </p:cNvPr>
          <p:cNvSpPr txBox="1"/>
          <p:nvPr/>
        </p:nvSpPr>
        <p:spPr>
          <a:xfrm>
            <a:off x="9298443" y="5333017"/>
            <a:ext cx="150522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Calibri"/>
              </a:rPr>
              <a:t>29</a:t>
            </a:r>
            <a:r>
              <a:rPr kumimoji="0" lang="en-US" sz="1100" b="0" i="0" u="none" strike="noStrike" kern="1200" cap="none" spc="0" normalizeH="0" baseline="0" noProof="0" dirty="0">
                <a:ln>
                  <a:noFill/>
                </a:ln>
                <a:solidFill>
                  <a:prstClr val="black"/>
                </a:solidFill>
                <a:effectLst/>
                <a:uLnTx/>
                <a:uFillTx/>
                <a:latin typeface="Calibri"/>
                <a:ea typeface="+mn-ea"/>
                <a:cs typeface="+mn-cs"/>
              </a:rPr>
              <a:t> fewer MTC transmissions</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CD78F841-947D-4F36-9A8A-1EC4726EED29}"/>
              </a:ext>
            </a:extLst>
          </p:cNvPr>
          <p:cNvGrpSpPr/>
          <p:nvPr/>
        </p:nvGrpSpPr>
        <p:grpSpPr>
          <a:xfrm>
            <a:off x="9401647" y="4123362"/>
            <a:ext cx="1299028" cy="379377"/>
            <a:chOff x="990600" y="3772493"/>
            <a:chExt cx="1831152" cy="372787"/>
          </a:xfrm>
        </p:grpSpPr>
        <p:grpSp>
          <p:nvGrpSpPr>
            <p:cNvPr id="17" name="Group 16">
              <a:extLst>
                <a:ext uri="{FF2B5EF4-FFF2-40B4-BE49-F238E27FC236}">
                  <a16:creationId xmlns:a16="http://schemas.microsoft.com/office/drawing/2014/main" id="{A2C4EE3A-257D-4DDA-8DD6-A3D98F693A2F}"/>
                </a:ext>
              </a:extLst>
            </p:cNvPr>
            <p:cNvGrpSpPr/>
            <p:nvPr/>
          </p:nvGrpSpPr>
          <p:grpSpPr>
            <a:xfrm>
              <a:off x="990600" y="3772493"/>
              <a:ext cx="907132" cy="372787"/>
              <a:chOff x="1105789" y="3772493"/>
              <a:chExt cx="907132" cy="372787"/>
            </a:xfrm>
          </p:grpSpPr>
          <p:grpSp>
            <p:nvGrpSpPr>
              <p:cNvPr id="25" name="Group 24">
                <a:extLst>
                  <a:ext uri="{FF2B5EF4-FFF2-40B4-BE49-F238E27FC236}">
                    <a16:creationId xmlns:a16="http://schemas.microsoft.com/office/drawing/2014/main" id="{A9A2C365-ED44-41CF-9B96-7EFFFDF4013A}"/>
                  </a:ext>
                </a:extLst>
              </p:cNvPr>
              <p:cNvGrpSpPr/>
              <p:nvPr/>
            </p:nvGrpSpPr>
            <p:grpSpPr>
              <a:xfrm>
                <a:off x="1105789" y="3775212"/>
                <a:ext cx="445122" cy="370068"/>
                <a:chOff x="1105789" y="3775212"/>
                <a:chExt cx="445122" cy="370068"/>
              </a:xfrm>
            </p:grpSpPr>
            <p:pic>
              <p:nvPicPr>
                <p:cNvPr id="29" name="Picture 11">
                  <a:extLst>
                    <a:ext uri="{FF2B5EF4-FFF2-40B4-BE49-F238E27FC236}">
                      <a16:creationId xmlns:a16="http://schemas.microsoft.com/office/drawing/2014/main" id="{07B39DE4-5743-46F4-9177-AA714826D4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1">
                  <a:extLst>
                    <a:ext uri="{FF2B5EF4-FFF2-40B4-BE49-F238E27FC236}">
                      <a16:creationId xmlns:a16="http://schemas.microsoft.com/office/drawing/2014/main" id="{0367266F-A565-4D01-80AA-C5BAFF05AB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 name="Group 25">
                <a:extLst>
                  <a:ext uri="{FF2B5EF4-FFF2-40B4-BE49-F238E27FC236}">
                    <a16:creationId xmlns:a16="http://schemas.microsoft.com/office/drawing/2014/main" id="{6D4D8260-132E-49E2-895F-A36E0B40D00F}"/>
                  </a:ext>
                </a:extLst>
              </p:cNvPr>
              <p:cNvGrpSpPr/>
              <p:nvPr/>
            </p:nvGrpSpPr>
            <p:grpSpPr>
              <a:xfrm>
                <a:off x="1567799" y="3772493"/>
                <a:ext cx="445122" cy="370068"/>
                <a:chOff x="1105789" y="3775212"/>
                <a:chExt cx="445122" cy="370068"/>
              </a:xfrm>
            </p:grpSpPr>
            <p:pic>
              <p:nvPicPr>
                <p:cNvPr id="27" name="Picture 11">
                  <a:extLst>
                    <a:ext uri="{FF2B5EF4-FFF2-40B4-BE49-F238E27FC236}">
                      <a16:creationId xmlns:a16="http://schemas.microsoft.com/office/drawing/2014/main" id="{F98A3044-CD99-4BB2-9F0C-71258984BA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1">
                  <a:extLst>
                    <a:ext uri="{FF2B5EF4-FFF2-40B4-BE49-F238E27FC236}">
                      <a16:creationId xmlns:a16="http://schemas.microsoft.com/office/drawing/2014/main" id="{345051C7-57AD-44EF-866B-6C05968E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a:extLst>
                <a:ext uri="{FF2B5EF4-FFF2-40B4-BE49-F238E27FC236}">
                  <a16:creationId xmlns:a16="http://schemas.microsoft.com/office/drawing/2014/main" id="{C3E59416-E6CD-4FBE-92A1-64D99E2216E2}"/>
                </a:ext>
              </a:extLst>
            </p:cNvPr>
            <p:cNvGrpSpPr/>
            <p:nvPr/>
          </p:nvGrpSpPr>
          <p:grpSpPr>
            <a:xfrm>
              <a:off x="1914620" y="3772493"/>
              <a:ext cx="907132" cy="372787"/>
              <a:chOff x="1105789" y="3772493"/>
              <a:chExt cx="907132" cy="372787"/>
            </a:xfrm>
          </p:grpSpPr>
          <p:grpSp>
            <p:nvGrpSpPr>
              <p:cNvPr id="19" name="Group 18">
                <a:extLst>
                  <a:ext uri="{FF2B5EF4-FFF2-40B4-BE49-F238E27FC236}">
                    <a16:creationId xmlns:a16="http://schemas.microsoft.com/office/drawing/2014/main" id="{8321366E-D63B-4501-9ADE-FDF8BD645B3B}"/>
                  </a:ext>
                </a:extLst>
              </p:cNvPr>
              <p:cNvGrpSpPr/>
              <p:nvPr/>
            </p:nvGrpSpPr>
            <p:grpSpPr>
              <a:xfrm>
                <a:off x="1105789" y="3775212"/>
                <a:ext cx="445122" cy="370068"/>
                <a:chOff x="1105789" y="3775212"/>
                <a:chExt cx="445122" cy="370068"/>
              </a:xfrm>
            </p:grpSpPr>
            <p:pic>
              <p:nvPicPr>
                <p:cNvPr id="23" name="Picture 11">
                  <a:extLst>
                    <a:ext uri="{FF2B5EF4-FFF2-40B4-BE49-F238E27FC236}">
                      <a16:creationId xmlns:a16="http://schemas.microsoft.com/office/drawing/2014/main" id="{99723513-F9E3-46FC-B8ED-644C0FFCB3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1">
                  <a:extLst>
                    <a:ext uri="{FF2B5EF4-FFF2-40B4-BE49-F238E27FC236}">
                      <a16:creationId xmlns:a16="http://schemas.microsoft.com/office/drawing/2014/main" id="{4C20E15B-E81C-460E-B846-FA622FDE00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a:extLst>
                  <a:ext uri="{FF2B5EF4-FFF2-40B4-BE49-F238E27FC236}">
                    <a16:creationId xmlns:a16="http://schemas.microsoft.com/office/drawing/2014/main" id="{9C9A8DDA-7519-4DDA-9BDE-C63B8918F9D3}"/>
                  </a:ext>
                </a:extLst>
              </p:cNvPr>
              <p:cNvGrpSpPr/>
              <p:nvPr/>
            </p:nvGrpSpPr>
            <p:grpSpPr>
              <a:xfrm>
                <a:off x="1567799" y="3772493"/>
                <a:ext cx="445122" cy="370068"/>
                <a:chOff x="1105789" y="3775212"/>
                <a:chExt cx="445122" cy="370068"/>
              </a:xfrm>
            </p:grpSpPr>
            <p:pic>
              <p:nvPicPr>
                <p:cNvPr id="21" name="Picture 11">
                  <a:extLst>
                    <a:ext uri="{FF2B5EF4-FFF2-40B4-BE49-F238E27FC236}">
                      <a16:creationId xmlns:a16="http://schemas.microsoft.com/office/drawing/2014/main" id="{B07A9C86-140C-4045-AA7F-EC90237C03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1">
                  <a:extLst>
                    <a:ext uri="{FF2B5EF4-FFF2-40B4-BE49-F238E27FC236}">
                      <a16:creationId xmlns:a16="http://schemas.microsoft.com/office/drawing/2014/main" id="{31E47292-7A9D-467C-88A5-8973D38808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31" name="TextBox 30">
            <a:extLst>
              <a:ext uri="{FF2B5EF4-FFF2-40B4-BE49-F238E27FC236}">
                <a16:creationId xmlns:a16="http://schemas.microsoft.com/office/drawing/2014/main" id="{C02B07EC-1766-4871-B3C5-BE6DDC0B7E20}"/>
              </a:ext>
            </a:extLst>
          </p:cNvPr>
          <p:cNvSpPr txBox="1"/>
          <p:nvPr/>
        </p:nvSpPr>
        <p:spPr>
          <a:xfrm>
            <a:off x="8041487" y="6424"/>
            <a:ext cx="4108304" cy="1046440"/>
          </a:xfrm>
          <a:prstGeom prst="rect">
            <a:avLst/>
          </a:prstGeom>
          <a:noFill/>
        </p:spPr>
        <p:txBody>
          <a:bodyPr wrap="square" rtlCol="0">
            <a:spAutoFit/>
          </a:bodyPr>
          <a:lstStyle/>
          <a:p>
            <a:pPr lvl="0" algn="ctr"/>
            <a:r>
              <a:rPr lang="en-US" b="1" dirty="0"/>
              <a:t>SYNTHESIS: May 2019 </a:t>
            </a:r>
            <a:r>
              <a:rPr lang="en-US" b="1" dirty="0" err="1"/>
              <a:t>Tsepamo</a:t>
            </a:r>
            <a:endParaRPr lang="en-US" b="1" dirty="0"/>
          </a:p>
          <a:p>
            <a:pPr lvl="0" algn="ctr"/>
            <a:r>
              <a:rPr lang="en-US" b="1" dirty="0"/>
              <a:t>Incl. NAMSAL/ADVANCE, PDR 9%</a:t>
            </a:r>
            <a:br>
              <a:rPr lang="en-US" b="1" dirty="0">
                <a:solidFill>
                  <a:srgbClr val="7030A0"/>
                </a:solidFill>
              </a:rPr>
            </a:br>
            <a:r>
              <a:rPr kumimoji="0" lang="en-US" sz="1300" b="0" i="0" u="none" strike="noStrike" kern="1200" cap="none" spc="0" normalizeH="0" baseline="0" noProof="0" dirty="0">
                <a:ln>
                  <a:noFill/>
                </a:ln>
                <a:solidFill>
                  <a:prstClr val="black"/>
                </a:solidFill>
                <a:effectLst/>
                <a:uLnTx/>
                <a:uFillTx/>
                <a:latin typeface="Calibri"/>
                <a:ea typeface="+mn-ea"/>
                <a:cs typeface="+mn-cs"/>
              </a:rPr>
              <a:t>For every 1000 WCP </a:t>
            </a:r>
            <a:r>
              <a:rPr kumimoji="0" lang="en-US" sz="1300" b="0" i="0" u="none" strike="noStrike" kern="1200" cap="none" spc="0" normalizeH="0" noProof="0" dirty="0">
                <a:ln>
                  <a:noFill/>
                </a:ln>
                <a:solidFill>
                  <a:prstClr val="black"/>
                </a:solidFill>
                <a:effectLst/>
                <a:uLnTx/>
                <a:uFillTx/>
                <a:latin typeface="Calibri"/>
                <a:ea typeface="+mn-ea"/>
                <a:cs typeface="+mn-cs"/>
              </a:rPr>
              <a:t>wanting more children </a:t>
            </a:r>
            <a:r>
              <a:rPr kumimoji="0" lang="en-US" sz="1300" b="1" i="0" u="none" strike="noStrike" kern="1200" cap="none" spc="0" normalizeH="0" baseline="0" noProof="0" dirty="0">
                <a:ln>
                  <a:noFill/>
                </a:ln>
                <a:effectLst/>
                <a:uLnTx/>
                <a:uFillTx/>
                <a:latin typeface="Calibri"/>
                <a:ea typeface="+mn-ea"/>
                <a:cs typeface="+mn-cs"/>
              </a:rPr>
              <a:t>starting ART</a:t>
            </a:r>
            <a:r>
              <a:rPr kumimoji="0" lang="en-US" sz="1300" b="0" i="0" u="none" strike="noStrike" kern="1200" cap="none" spc="0" normalizeH="0" baseline="0" noProof="0" dirty="0">
                <a:ln>
                  <a:noFill/>
                </a:ln>
                <a:solidFill>
                  <a:prstClr val="black"/>
                </a:solidFill>
                <a:effectLst/>
                <a:uLnTx/>
                <a:uFillTx/>
                <a:latin typeface="Calibri"/>
                <a:ea typeface="+mn-ea"/>
                <a:cs typeface="+mn-cs"/>
              </a:rPr>
              <a:t>, per year, compared with </a:t>
            </a:r>
            <a:r>
              <a:rPr kumimoji="0" lang="en-US" sz="1300" b="1" i="1" u="none" strike="noStrike" kern="1200" cap="none" spc="0" normalizeH="0" baseline="0" noProof="0" dirty="0">
                <a:ln>
                  <a:noFill/>
                </a:ln>
                <a:solidFill>
                  <a:srgbClr val="0070C0"/>
                </a:solidFill>
                <a:effectLst/>
                <a:uLnTx/>
                <a:uFillTx/>
                <a:latin typeface="Calibri"/>
                <a:ea typeface="+mn-ea"/>
                <a:cs typeface="+mn-cs"/>
              </a:rPr>
              <a:t>TLE</a:t>
            </a:r>
            <a:r>
              <a:rPr lang="en-US" sz="1300" dirty="0">
                <a:solidFill>
                  <a:prstClr val="black"/>
                </a:solidFill>
                <a:latin typeface="Calibri"/>
              </a:rPr>
              <a:t> </a:t>
            </a:r>
            <a:r>
              <a:rPr lang="en-US" sz="1300" b="1" i="1" dirty="0">
                <a:solidFill>
                  <a:prstClr val="black"/>
                </a:solidFill>
                <a:latin typeface="Calibri"/>
              </a:rPr>
              <a:t>(average over 20 years)</a:t>
            </a:r>
            <a:r>
              <a:rPr kumimoji="0" lang="en-US" sz="1300" b="0" i="0" u="none" strike="noStrike" kern="1200" cap="none" spc="0" normalizeH="0" baseline="0" noProof="0" dirty="0">
                <a:ln>
                  <a:noFill/>
                </a:ln>
                <a:solidFill>
                  <a:prstClr val="black"/>
                </a:solidFill>
                <a:effectLst/>
                <a:uLnTx/>
                <a:uFillTx/>
                <a:latin typeface="Calibri"/>
                <a:ea typeface="+mn-ea"/>
                <a:cs typeface="+mn-cs"/>
              </a:rPr>
              <a:t>:</a:t>
            </a:r>
            <a:endParaRPr kumimoji="0" lang="en-ZA"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74251DBB-9F5E-406A-84AB-83FADFB81FF1}"/>
              </a:ext>
            </a:extLst>
          </p:cNvPr>
          <p:cNvSpPr txBox="1"/>
          <p:nvPr/>
        </p:nvSpPr>
        <p:spPr>
          <a:xfrm>
            <a:off x="9323180" y="1978624"/>
            <a:ext cx="1494119" cy="266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dirty="0">
                <a:solidFill>
                  <a:prstClr val="black"/>
                </a:solidFill>
                <a:latin typeface="Calibri"/>
              </a:rPr>
              <a:t>1</a:t>
            </a:r>
            <a:r>
              <a:rPr kumimoji="0" lang="en-ZA" sz="1100" b="0" i="0" u="none" strike="noStrike" kern="1200" cap="none" spc="0" normalizeH="0" baseline="0" noProof="0" dirty="0">
                <a:ln>
                  <a:noFill/>
                </a:ln>
                <a:solidFill>
                  <a:prstClr val="black"/>
                </a:solidFill>
                <a:effectLst/>
                <a:uLnTx/>
                <a:uFillTx/>
                <a:latin typeface="Calibri"/>
                <a:ea typeface="+mn-ea"/>
                <a:cs typeface="+mn-cs"/>
              </a:rPr>
              <a:t> more </a:t>
            </a:r>
            <a:r>
              <a:rPr lang="en-ZA" sz="1100" dirty="0">
                <a:solidFill>
                  <a:prstClr val="black"/>
                </a:solidFill>
                <a:latin typeface="Calibri"/>
              </a:rPr>
              <a:t>NND</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3" name="Picture 2">
            <a:extLst>
              <a:ext uri="{FF2B5EF4-FFF2-40B4-BE49-F238E27FC236}">
                <a16:creationId xmlns:a16="http://schemas.microsoft.com/office/drawing/2014/main" id="{0248844B-F9C9-4075-92FD-23B908565B7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915306" y="2188258"/>
            <a:ext cx="288000" cy="35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a:extLst>
              <a:ext uri="{FF2B5EF4-FFF2-40B4-BE49-F238E27FC236}">
                <a16:creationId xmlns:a16="http://schemas.microsoft.com/office/drawing/2014/main" id="{56A32A0C-8152-4F8B-977A-E4110AE49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5369" y="1639794"/>
            <a:ext cx="283879" cy="360000"/>
          </a:xfrm>
          <a:prstGeom prst="rect">
            <a:avLst/>
          </a:prstGeom>
        </p:spPr>
      </p:pic>
      <p:grpSp>
        <p:nvGrpSpPr>
          <p:cNvPr id="35" name="Group 34">
            <a:extLst>
              <a:ext uri="{FF2B5EF4-FFF2-40B4-BE49-F238E27FC236}">
                <a16:creationId xmlns:a16="http://schemas.microsoft.com/office/drawing/2014/main" id="{AC9C4810-DAC7-443D-B957-07704D7CD16C}"/>
              </a:ext>
            </a:extLst>
          </p:cNvPr>
          <p:cNvGrpSpPr/>
          <p:nvPr/>
        </p:nvGrpSpPr>
        <p:grpSpPr>
          <a:xfrm>
            <a:off x="9401896" y="2971506"/>
            <a:ext cx="1290989" cy="369958"/>
            <a:chOff x="1362766" y="3022610"/>
            <a:chExt cx="1290989" cy="369958"/>
          </a:xfrm>
        </p:grpSpPr>
        <p:pic>
          <p:nvPicPr>
            <p:cNvPr id="36" name="Picture 35">
              <a:extLst>
                <a:ext uri="{FF2B5EF4-FFF2-40B4-BE49-F238E27FC236}">
                  <a16:creationId xmlns:a16="http://schemas.microsoft.com/office/drawing/2014/main" id="{F9C09957-18F4-4513-8DA4-5BBA755390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2766" y="3026204"/>
              <a:ext cx="151896" cy="366364"/>
            </a:xfrm>
            <a:prstGeom prst="rect">
              <a:avLst/>
            </a:prstGeom>
          </p:spPr>
        </p:pic>
        <p:pic>
          <p:nvPicPr>
            <p:cNvPr id="37" name="Picture 36">
              <a:extLst>
                <a:ext uri="{FF2B5EF4-FFF2-40B4-BE49-F238E27FC236}">
                  <a16:creationId xmlns:a16="http://schemas.microsoft.com/office/drawing/2014/main" id="{2828CB5B-FB10-423E-967F-4CC4BDE062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6642" y="3026204"/>
              <a:ext cx="151896" cy="366364"/>
            </a:xfrm>
            <a:prstGeom prst="rect">
              <a:avLst/>
            </a:prstGeom>
          </p:spPr>
        </p:pic>
        <p:pic>
          <p:nvPicPr>
            <p:cNvPr id="38" name="Picture 37">
              <a:extLst>
                <a:ext uri="{FF2B5EF4-FFF2-40B4-BE49-F238E27FC236}">
                  <a16:creationId xmlns:a16="http://schemas.microsoft.com/office/drawing/2014/main" id="{699ACFD6-C6D1-4AEA-85A1-8C61AED3F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0518" y="3026204"/>
              <a:ext cx="151896" cy="366364"/>
            </a:xfrm>
            <a:prstGeom prst="rect">
              <a:avLst/>
            </a:prstGeom>
          </p:spPr>
        </p:pic>
        <p:pic>
          <p:nvPicPr>
            <p:cNvPr id="39" name="Picture 38">
              <a:extLst>
                <a:ext uri="{FF2B5EF4-FFF2-40B4-BE49-F238E27FC236}">
                  <a16:creationId xmlns:a16="http://schemas.microsoft.com/office/drawing/2014/main" id="{886A37CB-D70E-4106-BC99-3DF6E41480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4394" y="3026204"/>
              <a:ext cx="151896" cy="366364"/>
            </a:xfrm>
            <a:prstGeom prst="rect">
              <a:avLst/>
            </a:prstGeom>
          </p:spPr>
        </p:pic>
        <p:pic>
          <p:nvPicPr>
            <p:cNvPr id="40" name="Picture 39">
              <a:extLst>
                <a:ext uri="{FF2B5EF4-FFF2-40B4-BE49-F238E27FC236}">
                  <a16:creationId xmlns:a16="http://schemas.microsoft.com/office/drawing/2014/main" id="{CF8279A7-A923-4689-90C4-5802C4A594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2280" y="3022610"/>
              <a:ext cx="151896" cy="366364"/>
            </a:xfrm>
            <a:prstGeom prst="rect">
              <a:avLst/>
            </a:prstGeom>
          </p:spPr>
        </p:pic>
        <p:pic>
          <p:nvPicPr>
            <p:cNvPr id="41" name="Picture 40">
              <a:extLst>
                <a:ext uri="{FF2B5EF4-FFF2-40B4-BE49-F238E27FC236}">
                  <a16:creationId xmlns:a16="http://schemas.microsoft.com/office/drawing/2014/main" id="{B4254EF3-F2C2-4C10-B4B3-0E71954DD2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6156" y="3022610"/>
              <a:ext cx="151896" cy="366364"/>
            </a:xfrm>
            <a:prstGeom prst="rect">
              <a:avLst/>
            </a:prstGeom>
          </p:spPr>
        </p:pic>
        <p:pic>
          <p:nvPicPr>
            <p:cNvPr id="42" name="Picture 41">
              <a:extLst>
                <a:ext uri="{FF2B5EF4-FFF2-40B4-BE49-F238E27FC236}">
                  <a16:creationId xmlns:a16="http://schemas.microsoft.com/office/drawing/2014/main" id="{73373759-C496-4381-9DA7-146527B1D8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032" y="3022610"/>
              <a:ext cx="151896" cy="366364"/>
            </a:xfrm>
            <a:prstGeom prst="rect">
              <a:avLst/>
            </a:prstGeom>
          </p:spPr>
        </p:pic>
        <p:pic>
          <p:nvPicPr>
            <p:cNvPr id="43" name="Picture 42">
              <a:extLst>
                <a:ext uri="{FF2B5EF4-FFF2-40B4-BE49-F238E27FC236}">
                  <a16:creationId xmlns:a16="http://schemas.microsoft.com/office/drawing/2014/main" id="{B03C32CA-15C5-4387-88EA-C72C1D0C19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1859" y="3025189"/>
              <a:ext cx="151896" cy="366364"/>
            </a:xfrm>
            <a:prstGeom prst="rect">
              <a:avLst/>
            </a:prstGeom>
          </p:spPr>
        </p:pic>
      </p:grpSp>
      <p:sp>
        <p:nvSpPr>
          <p:cNvPr id="44" name="TextBox 43">
            <a:extLst>
              <a:ext uri="{FF2B5EF4-FFF2-40B4-BE49-F238E27FC236}">
                <a16:creationId xmlns:a16="http://schemas.microsoft.com/office/drawing/2014/main" id="{30357849-BB50-4517-A1AF-2DE454296F9E}"/>
              </a:ext>
            </a:extLst>
          </p:cNvPr>
          <p:cNvSpPr txBox="1"/>
          <p:nvPr/>
        </p:nvSpPr>
        <p:spPr>
          <a:xfrm>
            <a:off x="10356266" y="3358313"/>
            <a:ext cx="532247" cy="369332"/>
          </a:xfrm>
          <a:prstGeom prst="rect">
            <a:avLst/>
          </a:prstGeom>
          <a:noFill/>
        </p:spPr>
        <p:txBody>
          <a:bodyPr wrap="square" rtlCol="0">
            <a:spAutoFit/>
          </a:bodyPr>
          <a:lstStyle/>
          <a:p>
            <a:r>
              <a:rPr lang="en-US" dirty="0">
                <a:solidFill>
                  <a:srgbClr val="FF3399"/>
                </a:solidFill>
              </a:rPr>
              <a:t>38</a:t>
            </a:r>
            <a:endParaRPr lang="en-ZA" dirty="0">
              <a:solidFill>
                <a:srgbClr val="FF3399"/>
              </a:solidFill>
            </a:endParaRPr>
          </a:p>
        </p:txBody>
      </p:sp>
      <p:grpSp>
        <p:nvGrpSpPr>
          <p:cNvPr id="45" name="Group 44">
            <a:extLst>
              <a:ext uri="{FF2B5EF4-FFF2-40B4-BE49-F238E27FC236}">
                <a16:creationId xmlns:a16="http://schemas.microsoft.com/office/drawing/2014/main" id="{4405B956-2576-4E47-B6D7-8FE95C14EBE8}"/>
              </a:ext>
            </a:extLst>
          </p:cNvPr>
          <p:cNvGrpSpPr/>
          <p:nvPr/>
        </p:nvGrpSpPr>
        <p:grpSpPr>
          <a:xfrm>
            <a:off x="9393857" y="4539069"/>
            <a:ext cx="1299028" cy="379377"/>
            <a:chOff x="990600" y="3772493"/>
            <a:chExt cx="1831152" cy="372787"/>
          </a:xfrm>
        </p:grpSpPr>
        <p:grpSp>
          <p:nvGrpSpPr>
            <p:cNvPr id="46" name="Group 45">
              <a:extLst>
                <a:ext uri="{FF2B5EF4-FFF2-40B4-BE49-F238E27FC236}">
                  <a16:creationId xmlns:a16="http://schemas.microsoft.com/office/drawing/2014/main" id="{4AB46CDB-2B1C-4DB1-9DA0-2F53AAAF2E92}"/>
                </a:ext>
              </a:extLst>
            </p:cNvPr>
            <p:cNvGrpSpPr/>
            <p:nvPr/>
          </p:nvGrpSpPr>
          <p:grpSpPr>
            <a:xfrm>
              <a:off x="990600" y="3772493"/>
              <a:ext cx="907132" cy="372787"/>
              <a:chOff x="1105789" y="3772493"/>
              <a:chExt cx="907132" cy="372787"/>
            </a:xfrm>
          </p:grpSpPr>
          <p:grpSp>
            <p:nvGrpSpPr>
              <p:cNvPr id="54" name="Group 53">
                <a:extLst>
                  <a:ext uri="{FF2B5EF4-FFF2-40B4-BE49-F238E27FC236}">
                    <a16:creationId xmlns:a16="http://schemas.microsoft.com/office/drawing/2014/main" id="{0E9A2346-7A9C-4775-BAF9-431CA8624544}"/>
                  </a:ext>
                </a:extLst>
              </p:cNvPr>
              <p:cNvGrpSpPr/>
              <p:nvPr/>
            </p:nvGrpSpPr>
            <p:grpSpPr>
              <a:xfrm>
                <a:off x="1105789" y="3775212"/>
                <a:ext cx="445122" cy="370068"/>
                <a:chOff x="1105789" y="3775212"/>
                <a:chExt cx="445122" cy="370068"/>
              </a:xfrm>
            </p:grpSpPr>
            <p:pic>
              <p:nvPicPr>
                <p:cNvPr id="58" name="Picture 11">
                  <a:extLst>
                    <a:ext uri="{FF2B5EF4-FFF2-40B4-BE49-F238E27FC236}">
                      <a16:creationId xmlns:a16="http://schemas.microsoft.com/office/drawing/2014/main" id="{54534837-5CC0-4907-98F8-F7BE98CF56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11">
                  <a:extLst>
                    <a:ext uri="{FF2B5EF4-FFF2-40B4-BE49-F238E27FC236}">
                      <a16:creationId xmlns:a16="http://schemas.microsoft.com/office/drawing/2014/main" id="{6BEEC231-2EF1-4C39-9DA1-CDE8AF65BD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5" name="Group 54">
                <a:extLst>
                  <a:ext uri="{FF2B5EF4-FFF2-40B4-BE49-F238E27FC236}">
                    <a16:creationId xmlns:a16="http://schemas.microsoft.com/office/drawing/2014/main" id="{49CA9397-FF7C-4ECE-B51C-33B8850AA0D6}"/>
                  </a:ext>
                </a:extLst>
              </p:cNvPr>
              <p:cNvGrpSpPr/>
              <p:nvPr/>
            </p:nvGrpSpPr>
            <p:grpSpPr>
              <a:xfrm>
                <a:off x="1567799" y="3772493"/>
                <a:ext cx="445122" cy="370068"/>
                <a:chOff x="1105789" y="3775212"/>
                <a:chExt cx="445122" cy="370068"/>
              </a:xfrm>
            </p:grpSpPr>
            <p:pic>
              <p:nvPicPr>
                <p:cNvPr id="56" name="Picture 11">
                  <a:extLst>
                    <a:ext uri="{FF2B5EF4-FFF2-40B4-BE49-F238E27FC236}">
                      <a16:creationId xmlns:a16="http://schemas.microsoft.com/office/drawing/2014/main" id="{13D43531-0FC8-4ECC-A1CC-949BB3B2CF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11">
                  <a:extLst>
                    <a:ext uri="{FF2B5EF4-FFF2-40B4-BE49-F238E27FC236}">
                      <a16:creationId xmlns:a16="http://schemas.microsoft.com/office/drawing/2014/main" id="{F24C8AAD-D133-40C8-B1F3-638E5B3DDC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7" name="Group 46">
              <a:extLst>
                <a:ext uri="{FF2B5EF4-FFF2-40B4-BE49-F238E27FC236}">
                  <a16:creationId xmlns:a16="http://schemas.microsoft.com/office/drawing/2014/main" id="{110479EF-E721-4004-B4A3-B63FF5D7EE91}"/>
                </a:ext>
              </a:extLst>
            </p:cNvPr>
            <p:cNvGrpSpPr/>
            <p:nvPr/>
          </p:nvGrpSpPr>
          <p:grpSpPr>
            <a:xfrm>
              <a:off x="1914620" y="3772493"/>
              <a:ext cx="907132" cy="372787"/>
              <a:chOff x="1105789" y="3772493"/>
              <a:chExt cx="907132" cy="372787"/>
            </a:xfrm>
          </p:grpSpPr>
          <p:grpSp>
            <p:nvGrpSpPr>
              <p:cNvPr id="48" name="Group 47">
                <a:extLst>
                  <a:ext uri="{FF2B5EF4-FFF2-40B4-BE49-F238E27FC236}">
                    <a16:creationId xmlns:a16="http://schemas.microsoft.com/office/drawing/2014/main" id="{EE009CC3-31CB-419C-9D01-91E49D6611C5}"/>
                  </a:ext>
                </a:extLst>
              </p:cNvPr>
              <p:cNvGrpSpPr/>
              <p:nvPr/>
            </p:nvGrpSpPr>
            <p:grpSpPr>
              <a:xfrm>
                <a:off x="1105789" y="3775212"/>
                <a:ext cx="445122" cy="370068"/>
                <a:chOff x="1105789" y="3775212"/>
                <a:chExt cx="445122" cy="370068"/>
              </a:xfrm>
            </p:grpSpPr>
            <p:pic>
              <p:nvPicPr>
                <p:cNvPr id="52" name="Picture 11">
                  <a:extLst>
                    <a:ext uri="{FF2B5EF4-FFF2-40B4-BE49-F238E27FC236}">
                      <a16:creationId xmlns:a16="http://schemas.microsoft.com/office/drawing/2014/main" id="{3A6EE833-38FB-4FE0-9002-6DE9D3C29D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11">
                  <a:extLst>
                    <a:ext uri="{FF2B5EF4-FFF2-40B4-BE49-F238E27FC236}">
                      <a16:creationId xmlns:a16="http://schemas.microsoft.com/office/drawing/2014/main" id="{6505500A-3C1E-4B99-8405-C3458CDBE3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 name="Group 48">
                <a:extLst>
                  <a:ext uri="{FF2B5EF4-FFF2-40B4-BE49-F238E27FC236}">
                    <a16:creationId xmlns:a16="http://schemas.microsoft.com/office/drawing/2014/main" id="{E59FE835-1709-4974-B348-5A954C40A909}"/>
                  </a:ext>
                </a:extLst>
              </p:cNvPr>
              <p:cNvGrpSpPr/>
              <p:nvPr/>
            </p:nvGrpSpPr>
            <p:grpSpPr>
              <a:xfrm>
                <a:off x="1567799" y="3772493"/>
                <a:ext cx="445122" cy="370068"/>
                <a:chOff x="1105789" y="3775212"/>
                <a:chExt cx="445122" cy="370068"/>
              </a:xfrm>
            </p:grpSpPr>
            <p:pic>
              <p:nvPicPr>
                <p:cNvPr id="50" name="Picture 11">
                  <a:extLst>
                    <a:ext uri="{FF2B5EF4-FFF2-40B4-BE49-F238E27FC236}">
                      <a16:creationId xmlns:a16="http://schemas.microsoft.com/office/drawing/2014/main" id="{D7A977CB-B83A-494C-97F7-E620ADDA38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11">
                  <a:extLst>
                    <a:ext uri="{FF2B5EF4-FFF2-40B4-BE49-F238E27FC236}">
                      <a16:creationId xmlns:a16="http://schemas.microsoft.com/office/drawing/2014/main" id="{310A06A8-CB57-4843-ACE8-4651421BE6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60" name="TextBox 59">
            <a:extLst>
              <a:ext uri="{FF2B5EF4-FFF2-40B4-BE49-F238E27FC236}">
                <a16:creationId xmlns:a16="http://schemas.microsoft.com/office/drawing/2014/main" id="{1B089180-D9A7-478E-B60B-53F9A8A8A9E2}"/>
              </a:ext>
            </a:extLst>
          </p:cNvPr>
          <p:cNvSpPr txBox="1"/>
          <p:nvPr/>
        </p:nvSpPr>
        <p:spPr>
          <a:xfrm>
            <a:off x="10355834" y="4973870"/>
            <a:ext cx="532247" cy="369332"/>
          </a:xfrm>
          <a:prstGeom prst="rect">
            <a:avLst/>
          </a:prstGeom>
          <a:noFill/>
        </p:spPr>
        <p:txBody>
          <a:bodyPr wrap="square" rtlCol="0">
            <a:spAutoFit/>
          </a:bodyPr>
          <a:lstStyle/>
          <a:p>
            <a:r>
              <a:rPr lang="en-US" dirty="0">
                <a:solidFill>
                  <a:srgbClr val="0066FF"/>
                </a:solidFill>
              </a:rPr>
              <a:t>35</a:t>
            </a:r>
            <a:endParaRPr lang="en-ZA" dirty="0">
              <a:solidFill>
                <a:srgbClr val="0066FF"/>
              </a:solidFill>
            </a:endParaRPr>
          </a:p>
        </p:txBody>
      </p:sp>
      <p:grpSp>
        <p:nvGrpSpPr>
          <p:cNvPr id="61" name="Group 60">
            <a:extLst>
              <a:ext uri="{FF2B5EF4-FFF2-40B4-BE49-F238E27FC236}">
                <a16:creationId xmlns:a16="http://schemas.microsoft.com/office/drawing/2014/main" id="{FB1B4185-9B0D-4BEC-93AF-58CC5DC1A9FD}"/>
              </a:ext>
            </a:extLst>
          </p:cNvPr>
          <p:cNvGrpSpPr/>
          <p:nvPr/>
        </p:nvGrpSpPr>
        <p:grpSpPr>
          <a:xfrm>
            <a:off x="9310401" y="5716266"/>
            <a:ext cx="1424795" cy="324000"/>
            <a:chOff x="1271271" y="5767370"/>
            <a:chExt cx="1424795" cy="324000"/>
          </a:xfrm>
        </p:grpSpPr>
        <p:pic>
          <p:nvPicPr>
            <p:cNvPr id="62" name="Picture 2">
              <a:extLst>
                <a:ext uri="{FF2B5EF4-FFF2-40B4-BE49-F238E27FC236}">
                  <a16:creationId xmlns:a16="http://schemas.microsoft.com/office/drawing/2014/main" id="{9D3C119D-B525-4A73-961E-77D25D12E38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271271" y="5771268"/>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
              <a:extLst>
                <a:ext uri="{FF2B5EF4-FFF2-40B4-BE49-F238E27FC236}">
                  <a16:creationId xmlns:a16="http://schemas.microsoft.com/office/drawing/2014/main" id="{32B4D62D-B418-4259-984E-72372AB6EC2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41271" y="5769460"/>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2">
              <a:extLst>
                <a:ext uri="{FF2B5EF4-FFF2-40B4-BE49-F238E27FC236}">
                  <a16:creationId xmlns:a16="http://schemas.microsoft.com/office/drawing/2014/main" id="{B1277BE4-6351-4F30-92FC-1D58217C890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13406" y="5770223"/>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2">
              <a:extLst>
                <a:ext uri="{FF2B5EF4-FFF2-40B4-BE49-F238E27FC236}">
                  <a16:creationId xmlns:a16="http://schemas.microsoft.com/office/drawing/2014/main" id="{036C2AAD-1D3A-495F-8744-7EBF7374E3E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783406" y="5768415"/>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2">
              <a:extLst>
                <a:ext uri="{FF2B5EF4-FFF2-40B4-BE49-F238E27FC236}">
                  <a16:creationId xmlns:a16="http://schemas.microsoft.com/office/drawing/2014/main" id="{AE6BBDC1-B6D7-4A50-8DC7-0475B0C9ABC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955008" y="5770223"/>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2">
              <a:extLst>
                <a:ext uri="{FF2B5EF4-FFF2-40B4-BE49-F238E27FC236}">
                  <a16:creationId xmlns:a16="http://schemas.microsoft.com/office/drawing/2014/main" id="{9462ABB4-1AEF-481C-B325-0230C33AA62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125008" y="5768415"/>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2">
              <a:extLst>
                <a:ext uri="{FF2B5EF4-FFF2-40B4-BE49-F238E27FC236}">
                  <a16:creationId xmlns:a16="http://schemas.microsoft.com/office/drawing/2014/main" id="{656F5BC0-4EE7-46B4-B1D3-2AB0D708B06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97142" y="5769178"/>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2">
              <a:extLst>
                <a:ext uri="{FF2B5EF4-FFF2-40B4-BE49-F238E27FC236}">
                  <a16:creationId xmlns:a16="http://schemas.microsoft.com/office/drawing/2014/main" id="{DD37C96B-F11C-430C-8991-7EBE20946C0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467142" y="5767370"/>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0" name="TextBox 69">
            <a:extLst>
              <a:ext uri="{FF2B5EF4-FFF2-40B4-BE49-F238E27FC236}">
                <a16:creationId xmlns:a16="http://schemas.microsoft.com/office/drawing/2014/main" id="{4DB95F6E-A20E-4E31-A7D1-A83621F85F0F}"/>
              </a:ext>
            </a:extLst>
          </p:cNvPr>
          <p:cNvSpPr txBox="1"/>
          <p:nvPr/>
        </p:nvSpPr>
        <p:spPr>
          <a:xfrm>
            <a:off x="10355834" y="6084134"/>
            <a:ext cx="532247" cy="369332"/>
          </a:xfrm>
          <a:prstGeom prst="rect">
            <a:avLst/>
          </a:prstGeom>
          <a:noFill/>
        </p:spPr>
        <p:txBody>
          <a:bodyPr wrap="square" rtlCol="0">
            <a:spAutoFit/>
          </a:bodyPr>
          <a:lstStyle/>
          <a:p>
            <a:r>
              <a:rPr lang="en-US" dirty="0">
                <a:solidFill>
                  <a:srgbClr val="7030A0"/>
                </a:solidFill>
              </a:rPr>
              <a:t>29</a:t>
            </a:r>
            <a:endParaRPr lang="en-ZA" dirty="0">
              <a:solidFill>
                <a:srgbClr val="7030A0"/>
              </a:solidFill>
            </a:endParaRPr>
          </a:p>
        </p:txBody>
      </p:sp>
      <p:pic>
        <p:nvPicPr>
          <p:cNvPr id="71" name="Picture 70">
            <a:extLst>
              <a:ext uri="{FF2B5EF4-FFF2-40B4-BE49-F238E27FC236}">
                <a16:creationId xmlns:a16="http://schemas.microsoft.com/office/drawing/2014/main" id="{7BF33334-3330-4169-9F02-B7046CBDBD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82888" y="3372722"/>
            <a:ext cx="151896" cy="366364"/>
          </a:xfrm>
          <a:prstGeom prst="rect">
            <a:avLst/>
          </a:prstGeom>
        </p:spPr>
      </p:pic>
      <p:pic>
        <p:nvPicPr>
          <p:cNvPr id="72" name="Picture 71">
            <a:extLst>
              <a:ext uri="{FF2B5EF4-FFF2-40B4-BE49-F238E27FC236}">
                <a16:creationId xmlns:a16="http://schemas.microsoft.com/office/drawing/2014/main" id="{9D017E93-7BBC-4E0B-8992-72B3E59230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6764" y="3372722"/>
            <a:ext cx="151896" cy="366364"/>
          </a:xfrm>
          <a:prstGeom prst="rect">
            <a:avLst/>
          </a:prstGeom>
        </p:spPr>
      </p:pic>
      <p:pic>
        <p:nvPicPr>
          <p:cNvPr id="73" name="Picture 72">
            <a:extLst>
              <a:ext uri="{FF2B5EF4-FFF2-40B4-BE49-F238E27FC236}">
                <a16:creationId xmlns:a16="http://schemas.microsoft.com/office/drawing/2014/main" id="{0A0A2451-90AD-4D19-9845-AA8DE5E101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0640" y="3372722"/>
            <a:ext cx="151896" cy="366364"/>
          </a:xfrm>
          <a:prstGeom prst="rect">
            <a:avLst/>
          </a:prstGeom>
        </p:spPr>
      </p:pic>
      <p:pic>
        <p:nvPicPr>
          <p:cNvPr id="74" name="Picture 73">
            <a:extLst>
              <a:ext uri="{FF2B5EF4-FFF2-40B4-BE49-F238E27FC236}">
                <a16:creationId xmlns:a16="http://schemas.microsoft.com/office/drawing/2014/main" id="{D9380C51-C2DE-443D-ADEC-FD675BF181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4516" y="3372722"/>
            <a:ext cx="151896" cy="366364"/>
          </a:xfrm>
          <a:prstGeom prst="rect">
            <a:avLst/>
          </a:prstGeom>
        </p:spPr>
      </p:pic>
      <p:pic>
        <p:nvPicPr>
          <p:cNvPr id="75" name="Picture 74">
            <a:extLst>
              <a:ext uri="{FF2B5EF4-FFF2-40B4-BE49-F238E27FC236}">
                <a16:creationId xmlns:a16="http://schemas.microsoft.com/office/drawing/2014/main" id="{41F6FF4C-B155-4416-9DFA-90F36AC8E9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2402" y="3369128"/>
            <a:ext cx="151896" cy="366364"/>
          </a:xfrm>
          <a:prstGeom prst="rect">
            <a:avLst/>
          </a:prstGeom>
        </p:spPr>
      </p:pic>
      <p:pic>
        <p:nvPicPr>
          <p:cNvPr id="76" name="Picture 75">
            <a:extLst>
              <a:ext uri="{FF2B5EF4-FFF2-40B4-BE49-F238E27FC236}">
                <a16:creationId xmlns:a16="http://schemas.microsoft.com/office/drawing/2014/main" id="{F91A052C-9ACA-4C9C-B318-79ACEEDB89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6278" y="3369128"/>
            <a:ext cx="151896" cy="366364"/>
          </a:xfrm>
          <a:prstGeom prst="rect">
            <a:avLst/>
          </a:prstGeom>
        </p:spPr>
      </p:pic>
      <p:grpSp>
        <p:nvGrpSpPr>
          <p:cNvPr id="77" name="Group 76">
            <a:extLst>
              <a:ext uri="{FF2B5EF4-FFF2-40B4-BE49-F238E27FC236}">
                <a16:creationId xmlns:a16="http://schemas.microsoft.com/office/drawing/2014/main" id="{96F2CFD2-AA21-471D-B3AC-6D2A31C0BB0F}"/>
              </a:ext>
            </a:extLst>
          </p:cNvPr>
          <p:cNvGrpSpPr/>
          <p:nvPr/>
        </p:nvGrpSpPr>
        <p:grpSpPr>
          <a:xfrm>
            <a:off x="9385855" y="4954775"/>
            <a:ext cx="643524" cy="379377"/>
            <a:chOff x="1105789" y="3772493"/>
            <a:chExt cx="907132" cy="372787"/>
          </a:xfrm>
        </p:grpSpPr>
        <p:grpSp>
          <p:nvGrpSpPr>
            <p:cNvPr id="78" name="Group 77">
              <a:extLst>
                <a:ext uri="{FF2B5EF4-FFF2-40B4-BE49-F238E27FC236}">
                  <a16:creationId xmlns:a16="http://schemas.microsoft.com/office/drawing/2014/main" id="{AE1F12E9-D117-4424-8C1E-11B93560DA82}"/>
                </a:ext>
              </a:extLst>
            </p:cNvPr>
            <p:cNvGrpSpPr/>
            <p:nvPr/>
          </p:nvGrpSpPr>
          <p:grpSpPr>
            <a:xfrm>
              <a:off x="1105789" y="3775212"/>
              <a:ext cx="445122" cy="370068"/>
              <a:chOff x="1105789" y="3775212"/>
              <a:chExt cx="445122" cy="370068"/>
            </a:xfrm>
          </p:grpSpPr>
          <p:pic>
            <p:nvPicPr>
              <p:cNvPr id="82" name="Picture 11">
                <a:extLst>
                  <a:ext uri="{FF2B5EF4-FFF2-40B4-BE49-F238E27FC236}">
                    <a16:creationId xmlns:a16="http://schemas.microsoft.com/office/drawing/2014/main" id="{4B781772-915B-431A-9A94-46EBDF0D10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11">
                <a:extLst>
                  <a:ext uri="{FF2B5EF4-FFF2-40B4-BE49-F238E27FC236}">
                    <a16:creationId xmlns:a16="http://schemas.microsoft.com/office/drawing/2014/main" id="{086F2542-6D2B-4C0A-9B99-A7671D39E6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9" name="Group 78">
              <a:extLst>
                <a:ext uri="{FF2B5EF4-FFF2-40B4-BE49-F238E27FC236}">
                  <a16:creationId xmlns:a16="http://schemas.microsoft.com/office/drawing/2014/main" id="{EE2C6DD7-EEA9-4930-81A7-D00AE98E2596}"/>
                </a:ext>
              </a:extLst>
            </p:cNvPr>
            <p:cNvGrpSpPr/>
            <p:nvPr/>
          </p:nvGrpSpPr>
          <p:grpSpPr>
            <a:xfrm>
              <a:off x="1567799" y="3772493"/>
              <a:ext cx="445122" cy="370068"/>
              <a:chOff x="1105789" y="3775212"/>
              <a:chExt cx="445122" cy="370068"/>
            </a:xfrm>
          </p:grpSpPr>
          <p:pic>
            <p:nvPicPr>
              <p:cNvPr id="80" name="Picture 11">
                <a:extLst>
                  <a:ext uri="{FF2B5EF4-FFF2-40B4-BE49-F238E27FC236}">
                    <a16:creationId xmlns:a16="http://schemas.microsoft.com/office/drawing/2014/main" id="{C6C44F9A-603C-4DF8-AA2B-FE3CB344D5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11">
                <a:extLst>
                  <a:ext uri="{FF2B5EF4-FFF2-40B4-BE49-F238E27FC236}">
                    <a16:creationId xmlns:a16="http://schemas.microsoft.com/office/drawing/2014/main" id="{6884C67C-F56E-4D50-B6DC-09F26CAEA9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84" name="Group 83">
            <a:extLst>
              <a:ext uri="{FF2B5EF4-FFF2-40B4-BE49-F238E27FC236}">
                <a16:creationId xmlns:a16="http://schemas.microsoft.com/office/drawing/2014/main" id="{A0A3C1F6-0036-4377-A89B-3DA5676DDE45}"/>
              </a:ext>
            </a:extLst>
          </p:cNvPr>
          <p:cNvGrpSpPr/>
          <p:nvPr/>
        </p:nvGrpSpPr>
        <p:grpSpPr>
          <a:xfrm>
            <a:off x="10041359" y="4957542"/>
            <a:ext cx="315772" cy="376610"/>
            <a:chOff x="1105789" y="3775212"/>
            <a:chExt cx="445122" cy="370068"/>
          </a:xfrm>
        </p:grpSpPr>
        <p:pic>
          <p:nvPicPr>
            <p:cNvPr id="85" name="Picture 11">
              <a:extLst>
                <a:ext uri="{FF2B5EF4-FFF2-40B4-BE49-F238E27FC236}">
                  <a16:creationId xmlns:a16="http://schemas.microsoft.com/office/drawing/2014/main" id="{14903AC5-A5FF-4A0F-BEEF-D3CB1FBA56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11">
              <a:extLst>
                <a:ext uri="{FF2B5EF4-FFF2-40B4-BE49-F238E27FC236}">
                  <a16:creationId xmlns:a16="http://schemas.microsoft.com/office/drawing/2014/main" id="{AF18BE0D-3F86-4E91-8FB1-4CF4D96B16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7" name="Picture 2">
            <a:extLst>
              <a:ext uri="{FF2B5EF4-FFF2-40B4-BE49-F238E27FC236}">
                <a16:creationId xmlns:a16="http://schemas.microsoft.com/office/drawing/2014/main" id="{88233DDA-02CA-4824-84EA-08780DFEDF4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332773" y="6081430"/>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
            <a:extLst>
              <a:ext uri="{FF2B5EF4-FFF2-40B4-BE49-F238E27FC236}">
                <a16:creationId xmlns:a16="http://schemas.microsoft.com/office/drawing/2014/main" id="{07C1120A-C4BD-4938-A984-B37E242B570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02773" y="6079622"/>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2">
            <a:extLst>
              <a:ext uri="{FF2B5EF4-FFF2-40B4-BE49-F238E27FC236}">
                <a16:creationId xmlns:a16="http://schemas.microsoft.com/office/drawing/2014/main" id="{47C89874-99C1-4D37-A5BF-D203A698EAE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674908" y="6080385"/>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2">
            <a:extLst>
              <a:ext uri="{FF2B5EF4-FFF2-40B4-BE49-F238E27FC236}">
                <a16:creationId xmlns:a16="http://schemas.microsoft.com/office/drawing/2014/main" id="{2AC177F5-F1AC-4BE8-9767-0229F757CA4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844908" y="6078577"/>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2">
            <a:extLst>
              <a:ext uri="{FF2B5EF4-FFF2-40B4-BE49-F238E27FC236}">
                <a16:creationId xmlns:a16="http://schemas.microsoft.com/office/drawing/2014/main" id="{CFB3943B-F587-47D6-AB00-FA4D4295DF0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016510" y="6080385"/>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2">
            <a:extLst>
              <a:ext uri="{FF2B5EF4-FFF2-40B4-BE49-F238E27FC236}">
                <a16:creationId xmlns:a16="http://schemas.microsoft.com/office/drawing/2014/main" id="{504ECBCD-E5FC-4777-BEB5-900EDF1DC44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186510" y="6078577"/>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Content Placeholder 79">
            <a:extLst>
              <a:ext uri="{FF2B5EF4-FFF2-40B4-BE49-F238E27FC236}">
                <a16:creationId xmlns:a16="http://schemas.microsoft.com/office/drawing/2014/main" id="{EF318C01-0F01-404F-A54A-AA8B44718A0A}"/>
              </a:ext>
            </a:extLst>
          </p:cNvPr>
          <p:cNvSpPr txBox="1">
            <a:spLocks/>
          </p:cNvSpPr>
          <p:nvPr/>
        </p:nvSpPr>
        <p:spPr>
          <a:xfrm>
            <a:off x="609600" y="1412731"/>
            <a:ext cx="7007492" cy="471343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ZA" i="1" dirty="0"/>
              <a:t>What would be the negative outcomes of avoiding </a:t>
            </a:r>
            <a:r>
              <a:rPr lang="en-ZA" i="1" u="sng" dirty="0"/>
              <a:t>any</a:t>
            </a:r>
            <a:r>
              <a:rPr lang="en-ZA" i="1" dirty="0"/>
              <a:t> excess NTDs by using EFV?</a:t>
            </a:r>
          </a:p>
        </p:txBody>
      </p:sp>
    </p:spTree>
    <p:extLst>
      <p:ext uri="{BB962C8B-B14F-4D97-AF65-F5344CB8AC3E}">
        <p14:creationId xmlns:p14="http://schemas.microsoft.com/office/powerpoint/2010/main" val="302275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582970-D66E-4BFC-B8EC-9D7A50B4786B}"/>
              </a:ext>
            </a:extLst>
          </p:cNvPr>
          <p:cNvSpPr txBox="1"/>
          <p:nvPr/>
        </p:nvSpPr>
        <p:spPr>
          <a:xfrm>
            <a:off x="533400" y="457200"/>
            <a:ext cx="3661872" cy="584775"/>
          </a:xfrm>
          <a:prstGeom prst="rect">
            <a:avLst/>
          </a:prstGeom>
          <a:solidFill>
            <a:srgbClr val="00B050"/>
          </a:solidFill>
          <a:ln>
            <a:solidFill>
              <a:srgbClr val="00B050"/>
            </a:solidFill>
          </a:ln>
        </p:spPr>
        <p:txBody>
          <a:bodyPr wrap="square" rtlCol="0">
            <a:spAutoFit/>
          </a:bodyPr>
          <a:lstStyle/>
          <a:p>
            <a:pPr algn="ctr"/>
            <a:r>
              <a:rPr lang="en-ZA" sz="3200" dirty="0">
                <a:solidFill>
                  <a:schemeClr val="bg1"/>
                </a:solidFill>
              </a:rPr>
              <a:t>HIV SYNTHESIS</a:t>
            </a:r>
          </a:p>
        </p:txBody>
      </p:sp>
      <p:sp>
        <p:nvSpPr>
          <p:cNvPr id="4" name="Rectangle 3">
            <a:extLst>
              <a:ext uri="{FF2B5EF4-FFF2-40B4-BE49-F238E27FC236}">
                <a16:creationId xmlns:a16="http://schemas.microsoft.com/office/drawing/2014/main" id="{B0FD13B7-43EB-4B4B-9C13-9F7922906E35}"/>
              </a:ext>
            </a:extLst>
          </p:cNvPr>
          <p:cNvSpPr/>
          <p:nvPr/>
        </p:nvSpPr>
        <p:spPr>
          <a:xfrm>
            <a:off x="8156430" y="25096"/>
            <a:ext cx="3916800" cy="657857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037BE9A-0394-4D50-9BC9-EACE5DBEC0A0}"/>
              </a:ext>
            </a:extLst>
          </p:cNvPr>
          <p:cNvSpPr txBox="1"/>
          <p:nvPr/>
        </p:nvSpPr>
        <p:spPr>
          <a:xfrm>
            <a:off x="8071157" y="6570317"/>
            <a:ext cx="4108304" cy="2818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a:ea typeface="+mn-ea"/>
                <a:cs typeface="+mn-cs"/>
              </a:rPr>
              <a:t>*n&lt;0.5; #n=0; numbers ≥0.5 rounded up</a:t>
            </a:r>
          </a:p>
        </p:txBody>
      </p:sp>
      <p:sp>
        <p:nvSpPr>
          <p:cNvPr id="6" name="Rounded Rectangle 25">
            <a:extLst>
              <a:ext uri="{FF2B5EF4-FFF2-40B4-BE49-F238E27FC236}">
                <a16:creationId xmlns:a16="http://schemas.microsoft.com/office/drawing/2014/main" id="{ED68BCA0-2A46-4C64-BFF4-D06908060CD0}"/>
              </a:ext>
            </a:extLst>
          </p:cNvPr>
          <p:cNvSpPr/>
          <p:nvPr/>
        </p:nvSpPr>
        <p:spPr>
          <a:xfrm>
            <a:off x="9212041" y="1126840"/>
            <a:ext cx="1685545" cy="5482348"/>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9DF8DBAF-2508-41CB-8CB2-1BF3450BAEF2}"/>
              </a:ext>
            </a:extLst>
          </p:cNvPr>
          <p:cNvSpPr txBox="1"/>
          <p:nvPr/>
        </p:nvSpPr>
        <p:spPr>
          <a:xfrm>
            <a:off x="9298443" y="1102886"/>
            <a:ext cx="1494119" cy="313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a:ea typeface="+mn-ea"/>
                <a:cs typeface="+mn-cs"/>
              </a:rPr>
              <a:t>TLD</a:t>
            </a:r>
          </a:p>
        </p:txBody>
      </p:sp>
      <p:grpSp>
        <p:nvGrpSpPr>
          <p:cNvPr id="8" name="Group 7">
            <a:extLst>
              <a:ext uri="{FF2B5EF4-FFF2-40B4-BE49-F238E27FC236}">
                <a16:creationId xmlns:a16="http://schemas.microsoft.com/office/drawing/2014/main" id="{015D15E2-5A1F-4531-970A-FCDD17A9855D}"/>
              </a:ext>
            </a:extLst>
          </p:cNvPr>
          <p:cNvGrpSpPr/>
          <p:nvPr/>
        </p:nvGrpSpPr>
        <p:grpSpPr>
          <a:xfrm>
            <a:off x="9311324" y="1406632"/>
            <a:ext cx="1481238" cy="1206668"/>
            <a:chOff x="251997" y="879064"/>
            <a:chExt cx="1881603" cy="1296045"/>
          </a:xfrm>
        </p:grpSpPr>
        <p:sp>
          <p:nvSpPr>
            <p:cNvPr id="9" name="Rounded Rectangle 24">
              <a:extLst>
                <a:ext uri="{FF2B5EF4-FFF2-40B4-BE49-F238E27FC236}">
                  <a16:creationId xmlns:a16="http://schemas.microsoft.com/office/drawing/2014/main" id="{B1C2A4D1-6D97-4799-80C2-D61079B0F390}"/>
                </a:ext>
              </a:extLst>
            </p:cNvPr>
            <p:cNvSpPr/>
            <p:nvPr/>
          </p:nvSpPr>
          <p:spPr>
            <a:xfrm>
              <a:off x="251997" y="883767"/>
              <a:ext cx="1881603" cy="12913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1E25023A-69CC-4A4A-B33E-822017767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29" y="1129292"/>
              <a:ext cx="360609" cy="386665"/>
            </a:xfrm>
            <a:prstGeom prst="rect">
              <a:avLst/>
            </a:prstGeom>
          </p:spPr>
        </p:pic>
        <p:sp>
          <p:nvSpPr>
            <p:cNvPr id="11" name="TextBox 10">
              <a:extLst>
                <a:ext uri="{FF2B5EF4-FFF2-40B4-BE49-F238E27FC236}">
                  <a16:creationId xmlns:a16="http://schemas.microsoft.com/office/drawing/2014/main" id="{19DB6EBE-A8F4-4449-B7FC-5A9C433EE11F}"/>
                </a:ext>
              </a:extLst>
            </p:cNvPr>
            <p:cNvSpPr txBox="1"/>
            <p:nvPr/>
          </p:nvSpPr>
          <p:spPr>
            <a:xfrm>
              <a:off x="267058" y="879064"/>
              <a:ext cx="1862895" cy="2809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dirty="0">
                  <a:solidFill>
                    <a:prstClr val="black"/>
                  </a:solidFill>
                  <a:latin typeface="Calibri"/>
                </a:rPr>
                <a:t>2</a:t>
              </a:r>
              <a:r>
                <a:rPr kumimoji="0" lang="en-ZA" sz="1100" b="0" i="0" u="none" strike="noStrike" kern="1200" cap="none" spc="0" normalizeH="0" baseline="0" noProof="0" dirty="0">
                  <a:ln>
                    <a:noFill/>
                  </a:ln>
                  <a:solidFill>
                    <a:prstClr val="black"/>
                  </a:solidFill>
                  <a:effectLst/>
                  <a:uLnTx/>
                  <a:uFillTx/>
                  <a:latin typeface="Calibri"/>
                  <a:ea typeface="+mn-ea"/>
                  <a:cs typeface="+mn-cs"/>
                </a:rPr>
                <a:t> more NTD</a:t>
              </a:r>
            </a:p>
          </p:txBody>
        </p:sp>
      </p:grpSp>
      <p:sp>
        <p:nvSpPr>
          <p:cNvPr id="12" name="Rounded Rectangle 37">
            <a:extLst>
              <a:ext uri="{FF2B5EF4-FFF2-40B4-BE49-F238E27FC236}">
                <a16:creationId xmlns:a16="http://schemas.microsoft.com/office/drawing/2014/main" id="{12823964-D45D-4C7B-B463-FA76FE694285}"/>
              </a:ext>
            </a:extLst>
          </p:cNvPr>
          <p:cNvSpPr/>
          <p:nvPr/>
        </p:nvSpPr>
        <p:spPr>
          <a:xfrm>
            <a:off x="9312805" y="2708961"/>
            <a:ext cx="1481237" cy="37904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E1E19F01-7C1F-45BA-AA21-404E44FC87C7}"/>
              </a:ext>
            </a:extLst>
          </p:cNvPr>
          <p:cNvSpPr txBox="1"/>
          <p:nvPr/>
        </p:nvSpPr>
        <p:spPr>
          <a:xfrm>
            <a:off x="9323180" y="3734123"/>
            <a:ext cx="1505223"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 noProof="0" dirty="0">
                <a:solidFill>
                  <a:prstClr val="black"/>
                </a:solidFill>
                <a:latin typeface="Calibri"/>
              </a:rPr>
              <a:t>35 fewer sexual transmissions</a:t>
            </a:r>
            <a:endParaRPr kumimoji="0" lang="en-ZA" sz="115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E212C721-D9D7-4F79-B269-E5B17E72A3E8}"/>
              </a:ext>
            </a:extLst>
          </p:cNvPr>
          <p:cNvSpPr txBox="1"/>
          <p:nvPr/>
        </p:nvSpPr>
        <p:spPr>
          <a:xfrm>
            <a:off x="9326051" y="2706212"/>
            <a:ext cx="1466511" cy="266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Calibri"/>
              </a:rPr>
              <a:t>38</a:t>
            </a:r>
            <a:r>
              <a:rPr kumimoji="0" lang="en-US" sz="1100" b="0" i="0" u="none" strike="noStrike" kern="1200" cap="none" spc="0" normalizeH="0" baseline="0" noProof="0" dirty="0">
                <a:ln>
                  <a:noFill/>
                </a:ln>
                <a:solidFill>
                  <a:prstClr val="black"/>
                </a:solidFill>
                <a:effectLst/>
                <a:uLnTx/>
                <a:uFillTx/>
                <a:latin typeface="Calibri"/>
                <a:ea typeface="+mn-ea"/>
                <a:cs typeface="+mn-cs"/>
              </a:rPr>
              <a:t> more women alive</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B66FF417-8E6C-44A1-8C19-1F7154365799}"/>
              </a:ext>
            </a:extLst>
          </p:cNvPr>
          <p:cNvSpPr txBox="1"/>
          <p:nvPr/>
        </p:nvSpPr>
        <p:spPr>
          <a:xfrm>
            <a:off x="9298443" y="5333017"/>
            <a:ext cx="150522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Calibri"/>
              </a:rPr>
              <a:t>29</a:t>
            </a:r>
            <a:r>
              <a:rPr kumimoji="0" lang="en-US" sz="1100" b="0" i="0" u="none" strike="noStrike" kern="1200" cap="none" spc="0" normalizeH="0" baseline="0" noProof="0" dirty="0">
                <a:ln>
                  <a:noFill/>
                </a:ln>
                <a:solidFill>
                  <a:prstClr val="black"/>
                </a:solidFill>
                <a:effectLst/>
                <a:uLnTx/>
                <a:uFillTx/>
                <a:latin typeface="Calibri"/>
                <a:ea typeface="+mn-ea"/>
                <a:cs typeface="+mn-cs"/>
              </a:rPr>
              <a:t> fewer MTC transmissions</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CD78F841-947D-4F36-9A8A-1EC4726EED29}"/>
              </a:ext>
            </a:extLst>
          </p:cNvPr>
          <p:cNvGrpSpPr/>
          <p:nvPr/>
        </p:nvGrpSpPr>
        <p:grpSpPr>
          <a:xfrm>
            <a:off x="9401647" y="4123362"/>
            <a:ext cx="1299028" cy="379377"/>
            <a:chOff x="990600" y="3772493"/>
            <a:chExt cx="1831152" cy="372787"/>
          </a:xfrm>
        </p:grpSpPr>
        <p:grpSp>
          <p:nvGrpSpPr>
            <p:cNvPr id="17" name="Group 16">
              <a:extLst>
                <a:ext uri="{FF2B5EF4-FFF2-40B4-BE49-F238E27FC236}">
                  <a16:creationId xmlns:a16="http://schemas.microsoft.com/office/drawing/2014/main" id="{A2C4EE3A-257D-4DDA-8DD6-A3D98F693A2F}"/>
                </a:ext>
              </a:extLst>
            </p:cNvPr>
            <p:cNvGrpSpPr/>
            <p:nvPr/>
          </p:nvGrpSpPr>
          <p:grpSpPr>
            <a:xfrm>
              <a:off x="990600" y="3772493"/>
              <a:ext cx="907132" cy="372787"/>
              <a:chOff x="1105789" y="3772493"/>
              <a:chExt cx="907132" cy="372787"/>
            </a:xfrm>
          </p:grpSpPr>
          <p:grpSp>
            <p:nvGrpSpPr>
              <p:cNvPr id="25" name="Group 24">
                <a:extLst>
                  <a:ext uri="{FF2B5EF4-FFF2-40B4-BE49-F238E27FC236}">
                    <a16:creationId xmlns:a16="http://schemas.microsoft.com/office/drawing/2014/main" id="{A9A2C365-ED44-41CF-9B96-7EFFFDF4013A}"/>
                  </a:ext>
                </a:extLst>
              </p:cNvPr>
              <p:cNvGrpSpPr/>
              <p:nvPr/>
            </p:nvGrpSpPr>
            <p:grpSpPr>
              <a:xfrm>
                <a:off x="1105789" y="3775212"/>
                <a:ext cx="445122" cy="370068"/>
                <a:chOff x="1105789" y="3775212"/>
                <a:chExt cx="445122" cy="370068"/>
              </a:xfrm>
            </p:grpSpPr>
            <p:pic>
              <p:nvPicPr>
                <p:cNvPr id="29" name="Picture 11">
                  <a:extLst>
                    <a:ext uri="{FF2B5EF4-FFF2-40B4-BE49-F238E27FC236}">
                      <a16:creationId xmlns:a16="http://schemas.microsoft.com/office/drawing/2014/main" id="{07B39DE4-5743-46F4-9177-AA714826D4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1">
                  <a:extLst>
                    <a:ext uri="{FF2B5EF4-FFF2-40B4-BE49-F238E27FC236}">
                      <a16:creationId xmlns:a16="http://schemas.microsoft.com/office/drawing/2014/main" id="{0367266F-A565-4D01-80AA-C5BAFF05AB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 name="Group 25">
                <a:extLst>
                  <a:ext uri="{FF2B5EF4-FFF2-40B4-BE49-F238E27FC236}">
                    <a16:creationId xmlns:a16="http://schemas.microsoft.com/office/drawing/2014/main" id="{6D4D8260-132E-49E2-895F-A36E0B40D00F}"/>
                  </a:ext>
                </a:extLst>
              </p:cNvPr>
              <p:cNvGrpSpPr/>
              <p:nvPr/>
            </p:nvGrpSpPr>
            <p:grpSpPr>
              <a:xfrm>
                <a:off x="1567799" y="3772493"/>
                <a:ext cx="445122" cy="370068"/>
                <a:chOff x="1105789" y="3775212"/>
                <a:chExt cx="445122" cy="370068"/>
              </a:xfrm>
            </p:grpSpPr>
            <p:pic>
              <p:nvPicPr>
                <p:cNvPr id="27" name="Picture 11">
                  <a:extLst>
                    <a:ext uri="{FF2B5EF4-FFF2-40B4-BE49-F238E27FC236}">
                      <a16:creationId xmlns:a16="http://schemas.microsoft.com/office/drawing/2014/main" id="{F98A3044-CD99-4BB2-9F0C-71258984BA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1">
                  <a:extLst>
                    <a:ext uri="{FF2B5EF4-FFF2-40B4-BE49-F238E27FC236}">
                      <a16:creationId xmlns:a16="http://schemas.microsoft.com/office/drawing/2014/main" id="{345051C7-57AD-44EF-866B-6C05968E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a:extLst>
                <a:ext uri="{FF2B5EF4-FFF2-40B4-BE49-F238E27FC236}">
                  <a16:creationId xmlns:a16="http://schemas.microsoft.com/office/drawing/2014/main" id="{C3E59416-E6CD-4FBE-92A1-64D99E2216E2}"/>
                </a:ext>
              </a:extLst>
            </p:cNvPr>
            <p:cNvGrpSpPr/>
            <p:nvPr/>
          </p:nvGrpSpPr>
          <p:grpSpPr>
            <a:xfrm>
              <a:off x="1914620" y="3772493"/>
              <a:ext cx="907132" cy="372787"/>
              <a:chOff x="1105789" y="3772493"/>
              <a:chExt cx="907132" cy="372787"/>
            </a:xfrm>
          </p:grpSpPr>
          <p:grpSp>
            <p:nvGrpSpPr>
              <p:cNvPr id="19" name="Group 18">
                <a:extLst>
                  <a:ext uri="{FF2B5EF4-FFF2-40B4-BE49-F238E27FC236}">
                    <a16:creationId xmlns:a16="http://schemas.microsoft.com/office/drawing/2014/main" id="{8321366E-D63B-4501-9ADE-FDF8BD645B3B}"/>
                  </a:ext>
                </a:extLst>
              </p:cNvPr>
              <p:cNvGrpSpPr/>
              <p:nvPr/>
            </p:nvGrpSpPr>
            <p:grpSpPr>
              <a:xfrm>
                <a:off x="1105789" y="3775212"/>
                <a:ext cx="445122" cy="370068"/>
                <a:chOff x="1105789" y="3775212"/>
                <a:chExt cx="445122" cy="370068"/>
              </a:xfrm>
            </p:grpSpPr>
            <p:pic>
              <p:nvPicPr>
                <p:cNvPr id="23" name="Picture 11">
                  <a:extLst>
                    <a:ext uri="{FF2B5EF4-FFF2-40B4-BE49-F238E27FC236}">
                      <a16:creationId xmlns:a16="http://schemas.microsoft.com/office/drawing/2014/main" id="{99723513-F9E3-46FC-B8ED-644C0FFCB3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1">
                  <a:extLst>
                    <a:ext uri="{FF2B5EF4-FFF2-40B4-BE49-F238E27FC236}">
                      <a16:creationId xmlns:a16="http://schemas.microsoft.com/office/drawing/2014/main" id="{4C20E15B-E81C-460E-B846-FA622FDE00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a:extLst>
                  <a:ext uri="{FF2B5EF4-FFF2-40B4-BE49-F238E27FC236}">
                    <a16:creationId xmlns:a16="http://schemas.microsoft.com/office/drawing/2014/main" id="{9C9A8DDA-7519-4DDA-9BDE-C63B8918F9D3}"/>
                  </a:ext>
                </a:extLst>
              </p:cNvPr>
              <p:cNvGrpSpPr/>
              <p:nvPr/>
            </p:nvGrpSpPr>
            <p:grpSpPr>
              <a:xfrm>
                <a:off x="1567799" y="3772493"/>
                <a:ext cx="445122" cy="370068"/>
                <a:chOff x="1105789" y="3775212"/>
                <a:chExt cx="445122" cy="370068"/>
              </a:xfrm>
            </p:grpSpPr>
            <p:pic>
              <p:nvPicPr>
                <p:cNvPr id="21" name="Picture 11">
                  <a:extLst>
                    <a:ext uri="{FF2B5EF4-FFF2-40B4-BE49-F238E27FC236}">
                      <a16:creationId xmlns:a16="http://schemas.microsoft.com/office/drawing/2014/main" id="{B07A9C86-140C-4045-AA7F-EC90237C03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1">
                  <a:extLst>
                    <a:ext uri="{FF2B5EF4-FFF2-40B4-BE49-F238E27FC236}">
                      <a16:creationId xmlns:a16="http://schemas.microsoft.com/office/drawing/2014/main" id="{31E47292-7A9D-467C-88A5-8973D38808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31" name="TextBox 30">
            <a:extLst>
              <a:ext uri="{FF2B5EF4-FFF2-40B4-BE49-F238E27FC236}">
                <a16:creationId xmlns:a16="http://schemas.microsoft.com/office/drawing/2014/main" id="{C02B07EC-1766-4871-B3C5-BE6DDC0B7E20}"/>
              </a:ext>
            </a:extLst>
          </p:cNvPr>
          <p:cNvSpPr txBox="1"/>
          <p:nvPr/>
        </p:nvSpPr>
        <p:spPr>
          <a:xfrm>
            <a:off x="8041487" y="6424"/>
            <a:ext cx="4108304" cy="1046440"/>
          </a:xfrm>
          <a:prstGeom prst="rect">
            <a:avLst/>
          </a:prstGeom>
          <a:noFill/>
        </p:spPr>
        <p:txBody>
          <a:bodyPr wrap="square" rtlCol="0">
            <a:spAutoFit/>
          </a:bodyPr>
          <a:lstStyle/>
          <a:p>
            <a:pPr lvl="0" algn="ctr"/>
            <a:r>
              <a:rPr lang="en-US" b="1" dirty="0"/>
              <a:t>SYNTHESIS: May 2019 </a:t>
            </a:r>
            <a:r>
              <a:rPr lang="en-US" b="1" dirty="0" err="1"/>
              <a:t>Tsepamo</a:t>
            </a:r>
            <a:endParaRPr lang="en-US" b="1" dirty="0"/>
          </a:p>
          <a:p>
            <a:pPr lvl="0" algn="ctr"/>
            <a:r>
              <a:rPr lang="en-US" b="1" dirty="0"/>
              <a:t>Incl. NAMSAL/ADVANCE, PDR 9%</a:t>
            </a:r>
            <a:br>
              <a:rPr lang="en-US" b="1" dirty="0">
                <a:solidFill>
                  <a:srgbClr val="7030A0"/>
                </a:solidFill>
              </a:rPr>
            </a:br>
            <a:r>
              <a:rPr kumimoji="0" lang="en-US" sz="1300" b="0" i="0" u="none" strike="noStrike" kern="1200" cap="none" spc="0" normalizeH="0" baseline="0" noProof="0" dirty="0">
                <a:ln>
                  <a:noFill/>
                </a:ln>
                <a:solidFill>
                  <a:prstClr val="black"/>
                </a:solidFill>
                <a:effectLst/>
                <a:uLnTx/>
                <a:uFillTx/>
                <a:latin typeface="Calibri"/>
                <a:ea typeface="+mn-ea"/>
                <a:cs typeface="+mn-cs"/>
              </a:rPr>
              <a:t>For every 1000 WCP </a:t>
            </a:r>
            <a:r>
              <a:rPr kumimoji="0" lang="en-US" sz="1300" b="0" i="0" u="none" strike="noStrike" kern="1200" cap="none" spc="0" normalizeH="0" noProof="0" dirty="0">
                <a:ln>
                  <a:noFill/>
                </a:ln>
                <a:solidFill>
                  <a:prstClr val="black"/>
                </a:solidFill>
                <a:effectLst/>
                <a:uLnTx/>
                <a:uFillTx/>
                <a:latin typeface="Calibri"/>
                <a:ea typeface="+mn-ea"/>
                <a:cs typeface="+mn-cs"/>
              </a:rPr>
              <a:t>wanting more children </a:t>
            </a:r>
            <a:r>
              <a:rPr kumimoji="0" lang="en-US" sz="1300" b="1" i="0" u="none" strike="noStrike" kern="1200" cap="none" spc="0" normalizeH="0" baseline="0" noProof="0" dirty="0">
                <a:ln>
                  <a:noFill/>
                </a:ln>
                <a:effectLst/>
                <a:uLnTx/>
                <a:uFillTx/>
                <a:latin typeface="Calibri"/>
                <a:ea typeface="+mn-ea"/>
                <a:cs typeface="+mn-cs"/>
              </a:rPr>
              <a:t>starting ART</a:t>
            </a:r>
            <a:r>
              <a:rPr kumimoji="0" lang="en-US" sz="1300" b="0" i="0" u="none" strike="noStrike" kern="1200" cap="none" spc="0" normalizeH="0" baseline="0" noProof="0" dirty="0">
                <a:ln>
                  <a:noFill/>
                </a:ln>
                <a:solidFill>
                  <a:prstClr val="black"/>
                </a:solidFill>
                <a:effectLst/>
                <a:uLnTx/>
                <a:uFillTx/>
                <a:latin typeface="Calibri"/>
                <a:ea typeface="+mn-ea"/>
                <a:cs typeface="+mn-cs"/>
              </a:rPr>
              <a:t>, per year, compared with </a:t>
            </a:r>
            <a:r>
              <a:rPr kumimoji="0" lang="en-US" sz="1300" b="1" i="1" u="none" strike="noStrike" kern="1200" cap="none" spc="0" normalizeH="0" baseline="0" noProof="0" dirty="0">
                <a:ln>
                  <a:noFill/>
                </a:ln>
                <a:solidFill>
                  <a:srgbClr val="0070C0"/>
                </a:solidFill>
                <a:effectLst/>
                <a:uLnTx/>
                <a:uFillTx/>
                <a:latin typeface="Calibri"/>
                <a:ea typeface="+mn-ea"/>
                <a:cs typeface="+mn-cs"/>
              </a:rPr>
              <a:t>TLE</a:t>
            </a:r>
            <a:r>
              <a:rPr lang="en-US" sz="1300" dirty="0">
                <a:solidFill>
                  <a:prstClr val="black"/>
                </a:solidFill>
                <a:latin typeface="Calibri"/>
              </a:rPr>
              <a:t> </a:t>
            </a:r>
            <a:r>
              <a:rPr lang="en-US" sz="1300" b="1" i="1" dirty="0">
                <a:solidFill>
                  <a:prstClr val="black"/>
                </a:solidFill>
                <a:latin typeface="Calibri"/>
              </a:rPr>
              <a:t>(average over 20 years)</a:t>
            </a:r>
            <a:r>
              <a:rPr kumimoji="0" lang="en-US" sz="1300" b="0" i="0" u="none" strike="noStrike" kern="1200" cap="none" spc="0" normalizeH="0" baseline="0" noProof="0" dirty="0">
                <a:ln>
                  <a:noFill/>
                </a:ln>
                <a:solidFill>
                  <a:prstClr val="black"/>
                </a:solidFill>
                <a:effectLst/>
                <a:uLnTx/>
                <a:uFillTx/>
                <a:latin typeface="Calibri"/>
                <a:ea typeface="+mn-ea"/>
                <a:cs typeface="+mn-cs"/>
              </a:rPr>
              <a:t>:</a:t>
            </a:r>
            <a:endParaRPr kumimoji="0" lang="en-ZA"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74251DBB-9F5E-406A-84AB-83FADFB81FF1}"/>
              </a:ext>
            </a:extLst>
          </p:cNvPr>
          <p:cNvSpPr txBox="1"/>
          <p:nvPr/>
        </p:nvSpPr>
        <p:spPr>
          <a:xfrm>
            <a:off x="9323180" y="1978624"/>
            <a:ext cx="1494119" cy="266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dirty="0">
                <a:solidFill>
                  <a:prstClr val="black"/>
                </a:solidFill>
                <a:latin typeface="Calibri"/>
              </a:rPr>
              <a:t>1</a:t>
            </a:r>
            <a:r>
              <a:rPr kumimoji="0" lang="en-ZA" sz="1100" b="0" i="0" u="none" strike="noStrike" kern="1200" cap="none" spc="0" normalizeH="0" baseline="0" noProof="0" dirty="0">
                <a:ln>
                  <a:noFill/>
                </a:ln>
                <a:solidFill>
                  <a:prstClr val="black"/>
                </a:solidFill>
                <a:effectLst/>
                <a:uLnTx/>
                <a:uFillTx/>
                <a:latin typeface="Calibri"/>
                <a:ea typeface="+mn-ea"/>
                <a:cs typeface="+mn-cs"/>
              </a:rPr>
              <a:t> more </a:t>
            </a:r>
            <a:r>
              <a:rPr lang="en-ZA" sz="1100" dirty="0">
                <a:solidFill>
                  <a:prstClr val="black"/>
                </a:solidFill>
                <a:latin typeface="Calibri"/>
              </a:rPr>
              <a:t>NND</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3" name="Picture 2">
            <a:extLst>
              <a:ext uri="{FF2B5EF4-FFF2-40B4-BE49-F238E27FC236}">
                <a16:creationId xmlns:a16="http://schemas.microsoft.com/office/drawing/2014/main" id="{0248844B-F9C9-4075-92FD-23B908565B7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915306" y="2188258"/>
            <a:ext cx="288000" cy="35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a:extLst>
              <a:ext uri="{FF2B5EF4-FFF2-40B4-BE49-F238E27FC236}">
                <a16:creationId xmlns:a16="http://schemas.microsoft.com/office/drawing/2014/main" id="{56A32A0C-8152-4F8B-977A-E4110AE49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5369" y="1639794"/>
            <a:ext cx="283879" cy="360000"/>
          </a:xfrm>
          <a:prstGeom prst="rect">
            <a:avLst/>
          </a:prstGeom>
        </p:spPr>
      </p:pic>
      <p:grpSp>
        <p:nvGrpSpPr>
          <p:cNvPr id="35" name="Group 34">
            <a:extLst>
              <a:ext uri="{FF2B5EF4-FFF2-40B4-BE49-F238E27FC236}">
                <a16:creationId xmlns:a16="http://schemas.microsoft.com/office/drawing/2014/main" id="{AC9C4810-DAC7-443D-B957-07704D7CD16C}"/>
              </a:ext>
            </a:extLst>
          </p:cNvPr>
          <p:cNvGrpSpPr/>
          <p:nvPr/>
        </p:nvGrpSpPr>
        <p:grpSpPr>
          <a:xfrm>
            <a:off x="9401896" y="2971506"/>
            <a:ext cx="1290989" cy="369958"/>
            <a:chOff x="1362766" y="3022610"/>
            <a:chExt cx="1290989" cy="369958"/>
          </a:xfrm>
        </p:grpSpPr>
        <p:pic>
          <p:nvPicPr>
            <p:cNvPr id="36" name="Picture 35">
              <a:extLst>
                <a:ext uri="{FF2B5EF4-FFF2-40B4-BE49-F238E27FC236}">
                  <a16:creationId xmlns:a16="http://schemas.microsoft.com/office/drawing/2014/main" id="{F9C09957-18F4-4513-8DA4-5BBA755390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2766" y="3026204"/>
              <a:ext cx="151896" cy="366364"/>
            </a:xfrm>
            <a:prstGeom prst="rect">
              <a:avLst/>
            </a:prstGeom>
          </p:spPr>
        </p:pic>
        <p:pic>
          <p:nvPicPr>
            <p:cNvPr id="37" name="Picture 36">
              <a:extLst>
                <a:ext uri="{FF2B5EF4-FFF2-40B4-BE49-F238E27FC236}">
                  <a16:creationId xmlns:a16="http://schemas.microsoft.com/office/drawing/2014/main" id="{2828CB5B-FB10-423E-967F-4CC4BDE062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6642" y="3026204"/>
              <a:ext cx="151896" cy="366364"/>
            </a:xfrm>
            <a:prstGeom prst="rect">
              <a:avLst/>
            </a:prstGeom>
          </p:spPr>
        </p:pic>
        <p:pic>
          <p:nvPicPr>
            <p:cNvPr id="38" name="Picture 37">
              <a:extLst>
                <a:ext uri="{FF2B5EF4-FFF2-40B4-BE49-F238E27FC236}">
                  <a16:creationId xmlns:a16="http://schemas.microsoft.com/office/drawing/2014/main" id="{699ACFD6-C6D1-4AEA-85A1-8C61AED3F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0518" y="3026204"/>
              <a:ext cx="151896" cy="366364"/>
            </a:xfrm>
            <a:prstGeom prst="rect">
              <a:avLst/>
            </a:prstGeom>
          </p:spPr>
        </p:pic>
        <p:pic>
          <p:nvPicPr>
            <p:cNvPr id="39" name="Picture 38">
              <a:extLst>
                <a:ext uri="{FF2B5EF4-FFF2-40B4-BE49-F238E27FC236}">
                  <a16:creationId xmlns:a16="http://schemas.microsoft.com/office/drawing/2014/main" id="{886A37CB-D70E-4106-BC99-3DF6E41480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4394" y="3026204"/>
              <a:ext cx="151896" cy="366364"/>
            </a:xfrm>
            <a:prstGeom prst="rect">
              <a:avLst/>
            </a:prstGeom>
          </p:spPr>
        </p:pic>
        <p:pic>
          <p:nvPicPr>
            <p:cNvPr id="40" name="Picture 39">
              <a:extLst>
                <a:ext uri="{FF2B5EF4-FFF2-40B4-BE49-F238E27FC236}">
                  <a16:creationId xmlns:a16="http://schemas.microsoft.com/office/drawing/2014/main" id="{CF8279A7-A923-4689-90C4-5802C4A594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2280" y="3022610"/>
              <a:ext cx="151896" cy="366364"/>
            </a:xfrm>
            <a:prstGeom prst="rect">
              <a:avLst/>
            </a:prstGeom>
          </p:spPr>
        </p:pic>
        <p:pic>
          <p:nvPicPr>
            <p:cNvPr id="41" name="Picture 40">
              <a:extLst>
                <a:ext uri="{FF2B5EF4-FFF2-40B4-BE49-F238E27FC236}">
                  <a16:creationId xmlns:a16="http://schemas.microsoft.com/office/drawing/2014/main" id="{B4254EF3-F2C2-4C10-B4B3-0E71954DD2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6156" y="3022610"/>
              <a:ext cx="151896" cy="366364"/>
            </a:xfrm>
            <a:prstGeom prst="rect">
              <a:avLst/>
            </a:prstGeom>
          </p:spPr>
        </p:pic>
        <p:pic>
          <p:nvPicPr>
            <p:cNvPr id="42" name="Picture 41">
              <a:extLst>
                <a:ext uri="{FF2B5EF4-FFF2-40B4-BE49-F238E27FC236}">
                  <a16:creationId xmlns:a16="http://schemas.microsoft.com/office/drawing/2014/main" id="{73373759-C496-4381-9DA7-146527B1D8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032" y="3022610"/>
              <a:ext cx="151896" cy="366364"/>
            </a:xfrm>
            <a:prstGeom prst="rect">
              <a:avLst/>
            </a:prstGeom>
          </p:spPr>
        </p:pic>
        <p:pic>
          <p:nvPicPr>
            <p:cNvPr id="43" name="Picture 42">
              <a:extLst>
                <a:ext uri="{FF2B5EF4-FFF2-40B4-BE49-F238E27FC236}">
                  <a16:creationId xmlns:a16="http://schemas.microsoft.com/office/drawing/2014/main" id="{B03C32CA-15C5-4387-88EA-C72C1D0C19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1859" y="3025189"/>
              <a:ext cx="151896" cy="366364"/>
            </a:xfrm>
            <a:prstGeom prst="rect">
              <a:avLst/>
            </a:prstGeom>
          </p:spPr>
        </p:pic>
      </p:grpSp>
      <p:sp>
        <p:nvSpPr>
          <p:cNvPr id="44" name="TextBox 43">
            <a:extLst>
              <a:ext uri="{FF2B5EF4-FFF2-40B4-BE49-F238E27FC236}">
                <a16:creationId xmlns:a16="http://schemas.microsoft.com/office/drawing/2014/main" id="{30357849-BB50-4517-A1AF-2DE454296F9E}"/>
              </a:ext>
            </a:extLst>
          </p:cNvPr>
          <p:cNvSpPr txBox="1"/>
          <p:nvPr/>
        </p:nvSpPr>
        <p:spPr>
          <a:xfrm>
            <a:off x="10356266" y="3358313"/>
            <a:ext cx="532247" cy="369332"/>
          </a:xfrm>
          <a:prstGeom prst="rect">
            <a:avLst/>
          </a:prstGeom>
          <a:noFill/>
        </p:spPr>
        <p:txBody>
          <a:bodyPr wrap="square" rtlCol="0">
            <a:spAutoFit/>
          </a:bodyPr>
          <a:lstStyle/>
          <a:p>
            <a:r>
              <a:rPr lang="en-US" dirty="0">
                <a:solidFill>
                  <a:srgbClr val="FF3399"/>
                </a:solidFill>
              </a:rPr>
              <a:t>38</a:t>
            </a:r>
            <a:endParaRPr lang="en-ZA" dirty="0">
              <a:solidFill>
                <a:srgbClr val="FF3399"/>
              </a:solidFill>
            </a:endParaRPr>
          </a:p>
        </p:txBody>
      </p:sp>
      <p:grpSp>
        <p:nvGrpSpPr>
          <p:cNvPr id="45" name="Group 44">
            <a:extLst>
              <a:ext uri="{FF2B5EF4-FFF2-40B4-BE49-F238E27FC236}">
                <a16:creationId xmlns:a16="http://schemas.microsoft.com/office/drawing/2014/main" id="{4405B956-2576-4E47-B6D7-8FE95C14EBE8}"/>
              </a:ext>
            </a:extLst>
          </p:cNvPr>
          <p:cNvGrpSpPr/>
          <p:nvPr/>
        </p:nvGrpSpPr>
        <p:grpSpPr>
          <a:xfrm>
            <a:off x="9393857" y="4539069"/>
            <a:ext cx="1299028" cy="379377"/>
            <a:chOff x="990600" y="3772493"/>
            <a:chExt cx="1831152" cy="372787"/>
          </a:xfrm>
        </p:grpSpPr>
        <p:grpSp>
          <p:nvGrpSpPr>
            <p:cNvPr id="46" name="Group 45">
              <a:extLst>
                <a:ext uri="{FF2B5EF4-FFF2-40B4-BE49-F238E27FC236}">
                  <a16:creationId xmlns:a16="http://schemas.microsoft.com/office/drawing/2014/main" id="{4AB46CDB-2B1C-4DB1-9DA0-2F53AAAF2E92}"/>
                </a:ext>
              </a:extLst>
            </p:cNvPr>
            <p:cNvGrpSpPr/>
            <p:nvPr/>
          </p:nvGrpSpPr>
          <p:grpSpPr>
            <a:xfrm>
              <a:off x="990600" y="3772493"/>
              <a:ext cx="907132" cy="372787"/>
              <a:chOff x="1105789" y="3772493"/>
              <a:chExt cx="907132" cy="372787"/>
            </a:xfrm>
          </p:grpSpPr>
          <p:grpSp>
            <p:nvGrpSpPr>
              <p:cNvPr id="54" name="Group 53">
                <a:extLst>
                  <a:ext uri="{FF2B5EF4-FFF2-40B4-BE49-F238E27FC236}">
                    <a16:creationId xmlns:a16="http://schemas.microsoft.com/office/drawing/2014/main" id="{0E9A2346-7A9C-4775-BAF9-431CA8624544}"/>
                  </a:ext>
                </a:extLst>
              </p:cNvPr>
              <p:cNvGrpSpPr/>
              <p:nvPr/>
            </p:nvGrpSpPr>
            <p:grpSpPr>
              <a:xfrm>
                <a:off x="1105789" y="3775212"/>
                <a:ext cx="445122" cy="370068"/>
                <a:chOff x="1105789" y="3775212"/>
                <a:chExt cx="445122" cy="370068"/>
              </a:xfrm>
            </p:grpSpPr>
            <p:pic>
              <p:nvPicPr>
                <p:cNvPr id="58" name="Picture 11">
                  <a:extLst>
                    <a:ext uri="{FF2B5EF4-FFF2-40B4-BE49-F238E27FC236}">
                      <a16:creationId xmlns:a16="http://schemas.microsoft.com/office/drawing/2014/main" id="{54534837-5CC0-4907-98F8-F7BE98CF56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11">
                  <a:extLst>
                    <a:ext uri="{FF2B5EF4-FFF2-40B4-BE49-F238E27FC236}">
                      <a16:creationId xmlns:a16="http://schemas.microsoft.com/office/drawing/2014/main" id="{6BEEC231-2EF1-4C39-9DA1-CDE8AF65BD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5" name="Group 54">
                <a:extLst>
                  <a:ext uri="{FF2B5EF4-FFF2-40B4-BE49-F238E27FC236}">
                    <a16:creationId xmlns:a16="http://schemas.microsoft.com/office/drawing/2014/main" id="{49CA9397-FF7C-4ECE-B51C-33B8850AA0D6}"/>
                  </a:ext>
                </a:extLst>
              </p:cNvPr>
              <p:cNvGrpSpPr/>
              <p:nvPr/>
            </p:nvGrpSpPr>
            <p:grpSpPr>
              <a:xfrm>
                <a:off x="1567799" y="3772493"/>
                <a:ext cx="445122" cy="370068"/>
                <a:chOff x="1105789" y="3775212"/>
                <a:chExt cx="445122" cy="370068"/>
              </a:xfrm>
            </p:grpSpPr>
            <p:pic>
              <p:nvPicPr>
                <p:cNvPr id="56" name="Picture 11">
                  <a:extLst>
                    <a:ext uri="{FF2B5EF4-FFF2-40B4-BE49-F238E27FC236}">
                      <a16:creationId xmlns:a16="http://schemas.microsoft.com/office/drawing/2014/main" id="{13D43531-0FC8-4ECC-A1CC-949BB3B2CF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11">
                  <a:extLst>
                    <a:ext uri="{FF2B5EF4-FFF2-40B4-BE49-F238E27FC236}">
                      <a16:creationId xmlns:a16="http://schemas.microsoft.com/office/drawing/2014/main" id="{F24C8AAD-D133-40C8-B1F3-638E5B3DDC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7" name="Group 46">
              <a:extLst>
                <a:ext uri="{FF2B5EF4-FFF2-40B4-BE49-F238E27FC236}">
                  <a16:creationId xmlns:a16="http://schemas.microsoft.com/office/drawing/2014/main" id="{110479EF-E721-4004-B4A3-B63FF5D7EE91}"/>
                </a:ext>
              </a:extLst>
            </p:cNvPr>
            <p:cNvGrpSpPr/>
            <p:nvPr/>
          </p:nvGrpSpPr>
          <p:grpSpPr>
            <a:xfrm>
              <a:off x="1914620" y="3772493"/>
              <a:ext cx="907132" cy="372787"/>
              <a:chOff x="1105789" y="3772493"/>
              <a:chExt cx="907132" cy="372787"/>
            </a:xfrm>
          </p:grpSpPr>
          <p:grpSp>
            <p:nvGrpSpPr>
              <p:cNvPr id="48" name="Group 47">
                <a:extLst>
                  <a:ext uri="{FF2B5EF4-FFF2-40B4-BE49-F238E27FC236}">
                    <a16:creationId xmlns:a16="http://schemas.microsoft.com/office/drawing/2014/main" id="{EE009CC3-31CB-419C-9D01-91E49D6611C5}"/>
                  </a:ext>
                </a:extLst>
              </p:cNvPr>
              <p:cNvGrpSpPr/>
              <p:nvPr/>
            </p:nvGrpSpPr>
            <p:grpSpPr>
              <a:xfrm>
                <a:off x="1105789" y="3775212"/>
                <a:ext cx="445122" cy="370068"/>
                <a:chOff x="1105789" y="3775212"/>
                <a:chExt cx="445122" cy="370068"/>
              </a:xfrm>
            </p:grpSpPr>
            <p:pic>
              <p:nvPicPr>
                <p:cNvPr id="52" name="Picture 11">
                  <a:extLst>
                    <a:ext uri="{FF2B5EF4-FFF2-40B4-BE49-F238E27FC236}">
                      <a16:creationId xmlns:a16="http://schemas.microsoft.com/office/drawing/2014/main" id="{3A6EE833-38FB-4FE0-9002-6DE9D3C29D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11">
                  <a:extLst>
                    <a:ext uri="{FF2B5EF4-FFF2-40B4-BE49-F238E27FC236}">
                      <a16:creationId xmlns:a16="http://schemas.microsoft.com/office/drawing/2014/main" id="{6505500A-3C1E-4B99-8405-C3458CDBE3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 name="Group 48">
                <a:extLst>
                  <a:ext uri="{FF2B5EF4-FFF2-40B4-BE49-F238E27FC236}">
                    <a16:creationId xmlns:a16="http://schemas.microsoft.com/office/drawing/2014/main" id="{E59FE835-1709-4974-B348-5A954C40A909}"/>
                  </a:ext>
                </a:extLst>
              </p:cNvPr>
              <p:cNvGrpSpPr/>
              <p:nvPr/>
            </p:nvGrpSpPr>
            <p:grpSpPr>
              <a:xfrm>
                <a:off x="1567799" y="3772493"/>
                <a:ext cx="445122" cy="370068"/>
                <a:chOff x="1105789" y="3775212"/>
                <a:chExt cx="445122" cy="370068"/>
              </a:xfrm>
            </p:grpSpPr>
            <p:pic>
              <p:nvPicPr>
                <p:cNvPr id="50" name="Picture 11">
                  <a:extLst>
                    <a:ext uri="{FF2B5EF4-FFF2-40B4-BE49-F238E27FC236}">
                      <a16:creationId xmlns:a16="http://schemas.microsoft.com/office/drawing/2014/main" id="{D7A977CB-B83A-494C-97F7-E620ADDA38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11">
                  <a:extLst>
                    <a:ext uri="{FF2B5EF4-FFF2-40B4-BE49-F238E27FC236}">
                      <a16:creationId xmlns:a16="http://schemas.microsoft.com/office/drawing/2014/main" id="{310A06A8-CB57-4843-ACE8-4651421BE6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60" name="TextBox 59">
            <a:extLst>
              <a:ext uri="{FF2B5EF4-FFF2-40B4-BE49-F238E27FC236}">
                <a16:creationId xmlns:a16="http://schemas.microsoft.com/office/drawing/2014/main" id="{1B089180-D9A7-478E-B60B-53F9A8A8A9E2}"/>
              </a:ext>
            </a:extLst>
          </p:cNvPr>
          <p:cNvSpPr txBox="1"/>
          <p:nvPr/>
        </p:nvSpPr>
        <p:spPr>
          <a:xfrm>
            <a:off x="10355834" y="4973870"/>
            <a:ext cx="532247" cy="369332"/>
          </a:xfrm>
          <a:prstGeom prst="rect">
            <a:avLst/>
          </a:prstGeom>
          <a:noFill/>
        </p:spPr>
        <p:txBody>
          <a:bodyPr wrap="square" rtlCol="0">
            <a:spAutoFit/>
          </a:bodyPr>
          <a:lstStyle/>
          <a:p>
            <a:r>
              <a:rPr lang="en-US" dirty="0">
                <a:solidFill>
                  <a:srgbClr val="0066FF"/>
                </a:solidFill>
              </a:rPr>
              <a:t>35</a:t>
            </a:r>
            <a:endParaRPr lang="en-ZA" dirty="0">
              <a:solidFill>
                <a:srgbClr val="0066FF"/>
              </a:solidFill>
            </a:endParaRPr>
          </a:p>
        </p:txBody>
      </p:sp>
      <p:grpSp>
        <p:nvGrpSpPr>
          <p:cNvPr id="61" name="Group 60">
            <a:extLst>
              <a:ext uri="{FF2B5EF4-FFF2-40B4-BE49-F238E27FC236}">
                <a16:creationId xmlns:a16="http://schemas.microsoft.com/office/drawing/2014/main" id="{FB1B4185-9B0D-4BEC-93AF-58CC5DC1A9FD}"/>
              </a:ext>
            </a:extLst>
          </p:cNvPr>
          <p:cNvGrpSpPr/>
          <p:nvPr/>
        </p:nvGrpSpPr>
        <p:grpSpPr>
          <a:xfrm>
            <a:off x="9310401" y="5716266"/>
            <a:ext cx="1424795" cy="324000"/>
            <a:chOff x="1271271" y="5767370"/>
            <a:chExt cx="1424795" cy="324000"/>
          </a:xfrm>
        </p:grpSpPr>
        <p:pic>
          <p:nvPicPr>
            <p:cNvPr id="62" name="Picture 2">
              <a:extLst>
                <a:ext uri="{FF2B5EF4-FFF2-40B4-BE49-F238E27FC236}">
                  <a16:creationId xmlns:a16="http://schemas.microsoft.com/office/drawing/2014/main" id="{9D3C119D-B525-4A73-961E-77D25D12E38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271271" y="5771268"/>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
              <a:extLst>
                <a:ext uri="{FF2B5EF4-FFF2-40B4-BE49-F238E27FC236}">
                  <a16:creationId xmlns:a16="http://schemas.microsoft.com/office/drawing/2014/main" id="{32B4D62D-B418-4259-984E-72372AB6EC2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41271" y="5769460"/>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2">
              <a:extLst>
                <a:ext uri="{FF2B5EF4-FFF2-40B4-BE49-F238E27FC236}">
                  <a16:creationId xmlns:a16="http://schemas.microsoft.com/office/drawing/2014/main" id="{B1277BE4-6351-4F30-92FC-1D58217C890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13406" y="5770223"/>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2">
              <a:extLst>
                <a:ext uri="{FF2B5EF4-FFF2-40B4-BE49-F238E27FC236}">
                  <a16:creationId xmlns:a16="http://schemas.microsoft.com/office/drawing/2014/main" id="{036C2AAD-1D3A-495F-8744-7EBF7374E3E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783406" y="5768415"/>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2">
              <a:extLst>
                <a:ext uri="{FF2B5EF4-FFF2-40B4-BE49-F238E27FC236}">
                  <a16:creationId xmlns:a16="http://schemas.microsoft.com/office/drawing/2014/main" id="{AE6BBDC1-B6D7-4A50-8DC7-0475B0C9ABC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955008" y="5770223"/>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2">
              <a:extLst>
                <a:ext uri="{FF2B5EF4-FFF2-40B4-BE49-F238E27FC236}">
                  <a16:creationId xmlns:a16="http://schemas.microsoft.com/office/drawing/2014/main" id="{9462ABB4-1AEF-481C-B325-0230C33AA62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125008" y="5768415"/>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2">
              <a:extLst>
                <a:ext uri="{FF2B5EF4-FFF2-40B4-BE49-F238E27FC236}">
                  <a16:creationId xmlns:a16="http://schemas.microsoft.com/office/drawing/2014/main" id="{656F5BC0-4EE7-46B4-B1D3-2AB0D708B06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97142" y="5769178"/>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2">
              <a:extLst>
                <a:ext uri="{FF2B5EF4-FFF2-40B4-BE49-F238E27FC236}">
                  <a16:creationId xmlns:a16="http://schemas.microsoft.com/office/drawing/2014/main" id="{DD37C96B-F11C-430C-8991-7EBE20946C0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467142" y="5767370"/>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0" name="TextBox 69">
            <a:extLst>
              <a:ext uri="{FF2B5EF4-FFF2-40B4-BE49-F238E27FC236}">
                <a16:creationId xmlns:a16="http://schemas.microsoft.com/office/drawing/2014/main" id="{4DB95F6E-A20E-4E31-A7D1-A83621F85F0F}"/>
              </a:ext>
            </a:extLst>
          </p:cNvPr>
          <p:cNvSpPr txBox="1"/>
          <p:nvPr/>
        </p:nvSpPr>
        <p:spPr>
          <a:xfrm>
            <a:off x="10355834" y="6084134"/>
            <a:ext cx="532247" cy="369332"/>
          </a:xfrm>
          <a:prstGeom prst="rect">
            <a:avLst/>
          </a:prstGeom>
          <a:noFill/>
        </p:spPr>
        <p:txBody>
          <a:bodyPr wrap="square" rtlCol="0">
            <a:spAutoFit/>
          </a:bodyPr>
          <a:lstStyle/>
          <a:p>
            <a:r>
              <a:rPr lang="en-US" dirty="0">
                <a:solidFill>
                  <a:srgbClr val="7030A0"/>
                </a:solidFill>
              </a:rPr>
              <a:t>29</a:t>
            </a:r>
            <a:endParaRPr lang="en-ZA" dirty="0">
              <a:solidFill>
                <a:srgbClr val="7030A0"/>
              </a:solidFill>
            </a:endParaRPr>
          </a:p>
        </p:txBody>
      </p:sp>
      <p:pic>
        <p:nvPicPr>
          <p:cNvPr id="71" name="Picture 70">
            <a:extLst>
              <a:ext uri="{FF2B5EF4-FFF2-40B4-BE49-F238E27FC236}">
                <a16:creationId xmlns:a16="http://schemas.microsoft.com/office/drawing/2014/main" id="{7BF33334-3330-4169-9F02-B7046CBDBD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82888" y="3372722"/>
            <a:ext cx="151896" cy="366364"/>
          </a:xfrm>
          <a:prstGeom prst="rect">
            <a:avLst/>
          </a:prstGeom>
        </p:spPr>
      </p:pic>
      <p:pic>
        <p:nvPicPr>
          <p:cNvPr id="72" name="Picture 71">
            <a:extLst>
              <a:ext uri="{FF2B5EF4-FFF2-40B4-BE49-F238E27FC236}">
                <a16:creationId xmlns:a16="http://schemas.microsoft.com/office/drawing/2014/main" id="{9D017E93-7BBC-4E0B-8992-72B3E59230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6764" y="3372722"/>
            <a:ext cx="151896" cy="366364"/>
          </a:xfrm>
          <a:prstGeom prst="rect">
            <a:avLst/>
          </a:prstGeom>
        </p:spPr>
      </p:pic>
      <p:pic>
        <p:nvPicPr>
          <p:cNvPr id="73" name="Picture 72">
            <a:extLst>
              <a:ext uri="{FF2B5EF4-FFF2-40B4-BE49-F238E27FC236}">
                <a16:creationId xmlns:a16="http://schemas.microsoft.com/office/drawing/2014/main" id="{0A0A2451-90AD-4D19-9845-AA8DE5E101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0640" y="3372722"/>
            <a:ext cx="151896" cy="366364"/>
          </a:xfrm>
          <a:prstGeom prst="rect">
            <a:avLst/>
          </a:prstGeom>
        </p:spPr>
      </p:pic>
      <p:pic>
        <p:nvPicPr>
          <p:cNvPr id="74" name="Picture 73">
            <a:extLst>
              <a:ext uri="{FF2B5EF4-FFF2-40B4-BE49-F238E27FC236}">
                <a16:creationId xmlns:a16="http://schemas.microsoft.com/office/drawing/2014/main" id="{D9380C51-C2DE-443D-ADEC-FD675BF181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4516" y="3372722"/>
            <a:ext cx="151896" cy="366364"/>
          </a:xfrm>
          <a:prstGeom prst="rect">
            <a:avLst/>
          </a:prstGeom>
        </p:spPr>
      </p:pic>
      <p:pic>
        <p:nvPicPr>
          <p:cNvPr id="75" name="Picture 74">
            <a:extLst>
              <a:ext uri="{FF2B5EF4-FFF2-40B4-BE49-F238E27FC236}">
                <a16:creationId xmlns:a16="http://schemas.microsoft.com/office/drawing/2014/main" id="{41F6FF4C-B155-4416-9DFA-90F36AC8E9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2402" y="3369128"/>
            <a:ext cx="151896" cy="366364"/>
          </a:xfrm>
          <a:prstGeom prst="rect">
            <a:avLst/>
          </a:prstGeom>
        </p:spPr>
      </p:pic>
      <p:pic>
        <p:nvPicPr>
          <p:cNvPr id="76" name="Picture 75">
            <a:extLst>
              <a:ext uri="{FF2B5EF4-FFF2-40B4-BE49-F238E27FC236}">
                <a16:creationId xmlns:a16="http://schemas.microsoft.com/office/drawing/2014/main" id="{F91A052C-9ACA-4C9C-B318-79ACEEDB89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6278" y="3369128"/>
            <a:ext cx="151896" cy="366364"/>
          </a:xfrm>
          <a:prstGeom prst="rect">
            <a:avLst/>
          </a:prstGeom>
        </p:spPr>
      </p:pic>
      <p:grpSp>
        <p:nvGrpSpPr>
          <p:cNvPr id="77" name="Group 76">
            <a:extLst>
              <a:ext uri="{FF2B5EF4-FFF2-40B4-BE49-F238E27FC236}">
                <a16:creationId xmlns:a16="http://schemas.microsoft.com/office/drawing/2014/main" id="{96F2CFD2-AA21-471D-B3AC-6D2A31C0BB0F}"/>
              </a:ext>
            </a:extLst>
          </p:cNvPr>
          <p:cNvGrpSpPr/>
          <p:nvPr/>
        </p:nvGrpSpPr>
        <p:grpSpPr>
          <a:xfrm>
            <a:off x="9385855" y="4954775"/>
            <a:ext cx="643524" cy="379377"/>
            <a:chOff x="1105789" y="3772493"/>
            <a:chExt cx="907132" cy="372787"/>
          </a:xfrm>
        </p:grpSpPr>
        <p:grpSp>
          <p:nvGrpSpPr>
            <p:cNvPr id="78" name="Group 77">
              <a:extLst>
                <a:ext uri="{FF2B5EF4-FFF2-40B4-BE49-F238E27FC236}">
                  <a16:creationId xmlns:a16="http://schemas.microsoft.com/office/drawing/2014/main" id="{AE1F12E9-D117-4424-8C1E-11B93560DA82}"/>
                </a:ext>
              </a:extLst>
            </p:cNvPr>
            <p:cNvGrpSpPr/>
            <p:nvPr/>
          </p:nvGrpSpPr>
          <p:grpSpPr>
            <a:xfrm>
              <a:off x="1105789" y="3775212"/>
              <a:ext cx="445122" cy="370068"/>
              <a:chOff x="1105789" y="3775212"/>
              <a:chExt cx="445122" cy="370068"/>
            </a:xfrm>
          </p:grpSpPr>
          <p:pic>
            <p:nvPicPr>
              <p:cNvPr id="82" name="Picture 11">
                <a:extLst>
                  <a:ext uri="{FF2B5EF4-FFF2-40B4-BE49-F238E27FC236}">
                    <a16:creationId xmlns:a16="http://schemas.microsoft.com/office/drawing/2014/main" id="{4B781772-915B-431A-9A94-46EBDF0D10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11">
                <a:extLst>
                  <a:ext uri="{FF2B5EF4-FFF2-40B4-BE49-F238E27FC236}">
                    <a16:creationId xmlns:a16="http://schemas.microsoft.com/office/drawing/2014/main" id="{086F2542-6D2B-4C0A-9B99-A7671D39E6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9" name="Group 78">
              <a:extLst>
                <a:ext uri="{FF2B5EF4-FFF2-40B4-BE49-F238E27FC236}">
                  <a16:creationId xmlns:a16="http://schemas.microsoft.com/office/drawing/2014/main" id="{EE2C6DD7-EEA9-4930-81A7-D00AE98E2596}"/>
                </a:ext>
              </a:extLst>
            </p:cNvPr>
            <p:cNvGrpSpPr/>
            <p:nvPr/>
          </p:nvGrpSpPr>
          <p:grpSpPr>
            <a:xfrm>
              <a:off x="1567799" y="3772493"/>
              <a:ext cx="445122" cy="370068"/>
              <a:chOff x="1105789" y="3775212"/>
              <a:chExt cx="445122" cy="370068"/>
            </a:xfrm>
          </p:grpSpPr>
          <p:pic>
            <p:nvPicPr>
              <p:cNvPr id="80" name="Picture 11">
                <a:extLst>
                  <a:ext uri="{FF2B5EF4-FFF2-40B4-BE49-F238E27FC236}">
                    <a16:creationId xmlns:a16="http://schemas.microsoft.com/office/drawing/2014/main" id="{C6C44F9A-603C-4DF8-AA2B-FE3CB344D5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11">
                <a:extLst>
                  <a:ext uri="{FF2B5EF4-FFF2-40B4-BE49-F238E27FC236}">
                    <a16:creationId xmlns:a16="http://schemas.microsoft.com/office/drawing/2014/main" id="{6884C67C-F56E-4D50-B6DC-09F26CAEA9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84" name="Group 83">
            <a:extLst>
              <a:ext uri="{FF2B5EF4-FFF2-40B4-BE49-F238E27FC236}">
                <a16:creationId xmlns:a16="http://schemas.microsoft.com/office/drawing/2014/main" id="{A0A3C1F6-0036-4377-A89B-3DA5676DDE45}"/>
              </a:ext>
            </a:extLst>
          </p:cNvPr>
          <p:cNvGrpSpPr/>
          <p:nvPr/>
        </p:nvGrpSpPr>
        <p:grpSpPr>
          <a:xfrm>
            <a:off x="10041359" y="4957542"/>
            <a:ext cx="315772" cy="376610"/>
            <a:chOff x="1105789" y="3775212"/>
            <a:chExt cx="445122" cy="370068"/>
          </a:xfrm>
        </p:grpSpPr>
        <p:pic>
          <p:nvPicPr>
            <p:cNvPr id="85" name="Picture 11">
              <a:extLst>
                <a:ext uri="{FF2B5EF4-FFF2-40B4-BE49-F238E27FC236}">
                  <a16:creationId xmlns:a16="http://schemas.microsoft.com/office/drawing/2014/main" id="{14903AC5-A5FF-4A0F-BEEF-D3CB1FBA56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11">
              <a:extLst>
                <a:ext uri="{FF2B5EF4-FFF2-40B4-BE49-F238E27FC236}">
                  <a16:creationId xmlns:a16="http://schemas.microsoft.com/office/drawing/2014/main" id="{AF18BE0D-3F86-4E91-8FB1-4CF4D96B16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7" name="Picture 2">
            <a:extLst>
              <a:ext uri="{FF2B5EF4-FFF2-40B4-BE49-F238E27FC236}">
                <a16:creationId xmlns:a16="http://schemas.microsoft.com/office/drawing/2014/main" id="{88233DDA-02CA-4824-84EA-08780DFEDF4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332773" y="6081430"/>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
            <a:extLst>
              <a:ext uri="{FF2B5EF4-FFF2-40B4-BE49-F238E27FC236}">
                <a16:creationId xmlns:a16="http://schemas.microsoft.com/office/drawing/2014/main" id="{07C1120A-C4BD-4938-A984-B37E242B570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02773" y="6079622"/>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2">
            <a:extLst>
              <a:ext uri="{FF2B5EF4-FFF2-40B4-BE49-F238E27FC236}">
                <a16:creationId xmlns:a16="http://schemas.microsoft.com/office/drawing/2014/main" id="{47C89874-99C1-4D37-A5BF-D203A698EAE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674908" y="6080385"/>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2">
            <a:extLst>
              <a:ext uri="{FF2B5EF4-FFF2-40B4-BE49-F238E27FC236}">
                <a16:creationId xmlns:a16="http://schemas.microsoft.com/office/drawing/2014/main" id="{2AC177F5-F1AC-4BE8-9767-0229F757CA4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844908" y="6078577"/>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2">
            <a:extLst>
              <a:ext uri="{FF2B5EF4-FFF2-40B4-BE49-F238E27FC236}">
                <a16:creationId xmlns:a16="http://schemas.microsoft.com/office/drawing/2014/main" id="{CFB3943B-F587-47D6-AB00-FA4D4295DF0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016510" y="6080385"/>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2">
            <a:extLst>
              <a:ext uri="{FF2B5EF4-FFF2-40B4-BE49-F238E27FC236}">
                <a16:creationId xmlns:a16="http://schemas.microsoft.com/office/drawing/2014/main" id="{504ECBCD-E5FC-4777-BEB5-900EDF1DC44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186510" y="6078577"/>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Content Placeholder 79">
            <a:extLst>
              <a:ext uri="{FF2B5EF4-FFF2-40B4-BE49-F238E27FC236}">
                <a16:creationId xmlns:a16="http://schemas.microsoft.com/office/drawing/2014/main" id="{EF318C01-0F01-404F-A54A-AA8B44718A0A}"/>
              </a:ext>
            </a:extLst>
          </p:cNvPr>
          <p:cNvSpPr txBox="1">
            <a:spLocks/>
          </p:cNvSpPr>
          <p:nvPr/>
        </p:nvSpPr>
        <p:spPr>
          <a:xfrm>
            <a:off x="609600" y="1412731"/>
            <a:ext cx="7007492" cy="471343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ZA" i="1" dirty="0"/>
              <a:t>What would be the negative outcomes of avoiding </a:t>
            </a:r>
            <a:r>
              <a:rPr lang="en-ZA" i="1" u="sng" dirty="0"/>
              <a:t>any</a:t>
            </a:r>
            <a:r>
              <a:rPr lang="en-ZA" i="1" dirty="0"/>
              <a:t> excess NTDs by using EFV?</a:t>
            </a:r>
          </a:p>
        </p:txBody>
      </p:sp>
      <p:grpSp>
        <p:nvGrpSpPr>
          <p:cNvPr id="95" name="Group 94">
            <a:extLst>
              <a:ext uri="{FF2B5EF4-FFF2-40B4-BE49-F238E27FC236}">
                <a16:creationId xmlns:a16="http://schemas.microsoft.com/office/drawing/2014/main" id="{256DE0ED-33C0-4ABD-BBDC-809EAE6F23AC}"/>
              </a:ext>
            </a:extLst>
          </p:cNvPr>
          <p:cNvGrpSpPr/>
          <p:nvPr/>
        </p:nvGrpSpPr>
        <p:grpSpPr>
          <a:xfrm>
            <a:off x="182829" y="3208999"/>
            <a:ext cx="7867370" cy="3629799"/>
            <a:chOff x="4166259" y="1303965"/>
            <a:chExt cx="7867370" cy="3629799"/>
          </a:xfrm>
        </p:grpSpPr>
        <p:grpSp>
          <p:nvGrpSpPr>
            <p:cNvPr id="96" name="Group 95">
              <a:extLst>
                <a:ext uri="{FF2B5EF4-FFF2-40B4-BE49-F238E27FC236}">
                  <a16:creationId xmlns:a16="http://schemas.microsoft.com/office/drawing/2014/main" id="{88A0AD08-454A-4747-8E17-69E1F4787D75}"/>
                </a:ext>
              </a:extLst>
            </p:cNvPr>
            <p:cNvGrpSpPr/>
            <p:nvPr/>
          </p:nvGrpSpPr>
          <p:grpSpPr>
            <a:xfrm>
              <a:off x="4166259" y="1303965"/>
              <a:ext cx="7867370" cy="3629799"/>
              <a:chOff x="2114830" y="76200"/>
              <a:chExt cx="7867370" cy="3629799"/>
            </a:xfrm>
          </p:grpSpPr>
          <p:sp>
            <p:nvSpPr>
              <p:cNvPr id="98" name="Rectangle 97">
                <a:extLst>
                  <a:ext uri="{FF2B5EF4-FFF2-40B4-BE49-F238E27FC236}">
                    <a16:creationId xmlns:a16="http://schemas.microsoft.com/office/drawing/2014/main" id="{AF7C7794-E68F-4C91-8AF3-E642468A97AC}"/>
                  </a:ext>
                </a:extLst>
              </p:cNvPr>
              <p:cNvSpPr/>
              <p:nvPr/>
            </p:nvSpPr>
            <p:spPr>
              <a:xfrm>
                <a:off x="2209800" y="76200"/>
                <a:ext cx="7772400" cy="3352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ZA">
                  <a:solidFill>
                    <a:prstClr val="white"/>
                  </a:solidFill>
                  <a:latin typeface="Calibri"/>
                </a:endParaRPr>
              </a:p>
            </p:txBody>
          </p:sp>
          <p:sp>
            <p:nvSpPr>
              <p:cNvPr id="99" name="TextBox 98">
                <a:extLst>
                  <a:ext uri="{FF2B5EF4-FFF2-40B4-BE49-F238E27FC236}">
                    <a16:creationId xmlns:a16="http://schemas.microsoft.com/office/drawing/2014/main" id="{646346FF-6633-46C7-B71C-327C8865ABF4}"/>
                  </a:ext>
                </a:extLst>
              </p:cNvPr>
              <p:cNvSpPr txBox="1"/>
              <p:nvPr/>
            </p:nvSpPr>
            <p:spPr>
              <a:xfrm>
                <a:off x="2114830" y="3429000"/>
                <a:ext cx="5088093" cy="276999"/>
              </a:xfrm>
              <a:prstGeom prst="rect">
                <a:avLst/>
              </a:prstGeom>
              <a:noFill/>
            </p:spPr>
            <p:txBody>
              <a:bodyPr wrap="square" rtlCol="0">
                <a:spAutoFit/>
              </a:bodyPr>
              <a:lstStyle/>
              <a:p>
                <a:pPr>
                  <a:defRPr/>
                </a:pPr>
                <a:r>
                  <a:rPr lang="en-ZA" sz="1200" dirty="0">
                    <a:solidFill>
                      <a:prstClr val="black"/>
                    </a:solidFill>
                    <a:latin typeface="Calibri"/>
                  </a:rPr>
                  <a:t>numbers ≥0.5 rounded up</a:t>
                </a:r>
              </a:p>
            </p:txBody>
          </p:sp>
          <p:sp>
            <p:nvSpPr>
              <p:cNvPr id="100" name="Rounded Rectangle 106">
                <a:extLst>
                  <a:ext uri="{FF2B5EF4-FFF2-40B4-BE49-F238E27FC236}">
                    <a16:creationId xmlns:a16="http://schemas.microsoft.com/office/drawing/2014/main" id="{9906CBAE-B8A7-4C8C-90E7-3A50993C337D}"/>
                  </a:ext>
                </a:extLst>
              </p:cNvPr>
              <p:cNvSpPr/>
              <p:nvPr/>
            </p:nvSpPr>
            <p:spPr>
              <a:xfrm>
                <a:off x="2362200" y="990649"/>
                <a:ext cx="7467600" cy="22291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ZA">
                  <a:solidFill>
                    <a:prstClr val="white"/>
                  </a:solidFill>
                  <a:latin typeface="Calibri"/>
                </a:endParaRPr>
              </a:p>
            </p:txBody>
          </p:sp>
          <p:sp>
            <p:nvSpPr>
              <p:cNvPr id="101" name="TextBox 100">
                <a:extLst>
                  <a:ext uri="{FF2B5EF4-FFF2-40B4-BE49-F238E27FC236}">
                    <a16:creationId xmlns:a16="http://schemas.microsoft.com/office/drawing/2014/main" id="{0BCAE193-8AB8-4791-A73D-3BAADB1F7306}"/>
                  </a:ext>
                </a:extLst>
              </p:cNvPr>
              <p:cNvSpPr txBox="1"/>
              <p:nvPr/>
            </p:nvSpPr>
            <p:spPr>
              <a:xfrm>
                <a:off x="2676394" y="982904"/>
                <a:ext cx="6784962" cy="307777"/>
              </a:xfrm>
              <a:prstGeom prst="rect">
                <a:avLst/>
              </a:prstGeom>
              <a:noFill/>
            </p:spPr>
            <p:txBody>
              <a:bodyPr wrap="square" rtlCol="0">
                <a:spAutoFit/>
              </a:bodyPr>
              <a:lstStyle/>
              <a:p>
                <a:pPr algn="ctr">
                  <a:defRPr/>
                </a:pPr>
                <a:r>
                  <a:rPr lang="en-US" sz="1400" b="1" i="1" dirty="0">
                    <a:solidFill>
                      <a:prstClr val="white"/>
                    </a:solidFill>
                    <a:latin typeface="Calibri"/>
                  </a:rPr>
                  <a:t>TLD </a:t>
                </a:r>
                <a:r>
                  <a:rPr lang="en-US" sz="1400" dirty="0">
                    <a:solidFill>
                      <a:prstClr val="white"/>
                    </a:solidFill>
                    <a:latin typeface="Calibri"/>
                  </a:rPr>
                  <a:t>vs</a:t>
                </a:r>
                <a:r>
                  <a:rPr lang="en-US" sz="1400" b="1" i="1" dirty="0">
                    <a:solidFill>
                      <a:prstClr val="white"/>
                    </a:solidFill>
                    <a:latin typeface="Calibri"/>
                  </a:rPr>
                  <a:t> TLE</a:t>
                </a:r>
              </a:p>
            </p:txBody>
          </p:sp>
          <p:sp>
            <p:nvSpPr>
              <p:cNvPr id="102" name="Rounded Rectangle 108">
                <a:extLst>
                  <a:ext uri="{FF2B5EF4-FFF2-40B4-BE49-F238E27FC236}">
                    <a16:creationId xmlns:a16="http://schemas.microsoft.com/office/drawing/2014/main" id="{FF66A166-A91F-415C-AEF9-011EBF2DB559}"/>
                  </a:ext>
                </a:extLst>
              </p:cNvPr>
              <p:cNvSpPr/>
              <p:nvPr/>
            </p:nvSpPr>
            <p:spPr>
              <a:xfrm>
                <a:off x="2750315" y="1287705"/>
                <a:ext cx="6697401" cy="18852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ZA" dirty="0">
                  <a:solidFill>
                    <a:prstClr val="white"/>
                  </a:solidFill>
                  <a:latin typeface="Calibri"/>
                </a:endParaRPr>
              </a:p>
            </p:txBody>
          </p:sp>
          <p:sp>
            <p:nvSpPr>
              <p:cNvPr id="103" name="TextBox 102">
                <a:extLst>
                  <a:ext uri="{FF2B5EF4-FFF2-40B4-BE49-F238E27FC236}">
                    <a16:creationId xmlns:a16="http://schemas.microsoft.com/office/drawing/2014/main" id="{30EFA3D5-1E00-4DDB-A642-7CEBC18A2450}"/>
                  </a:ext>
                </a:extLst>
              </p:cNvPr>
              <p:cNvSpPr txBox="1"/>
              <p:nvPr/>
            </p:nvSpPr>
            <p:spPr>
              <a:xfrm>
                <a:off x="3095874" y="1332817"/>
                <a:ext cx="1676401" cy="261610"/>
              </a:xfrm>
              <a:prstGeom prst="rect">
                <a:avLst/>
              </a:prstGeom>
              <a:noFill/>
            </p:spPr>
            <p:txBody>
              <a:bodyPr wrap="square" rtlCol="0">
                <a:spAutoFit/>
              </a:bodyPr>
              <a:lstStyle/>
              <a:p>
                <a:r>
                  <a:rPr lang="en-ZA" sz="1100" dirty="0">
                    <a:solidFill>
                      <a:srgbClr val="C00000"/>
                    </a:solidFill>
                  </a:rPr>
                  <a:t>21 Deaths among women</a:t>
                </a:r>
              </a:p>
            </p:txBody>
          </p:sp>
          <p:sp>
            <p:nvSpPr>
              <p:cNvPr id="104" name="TextBox 103">
                <a:extLst>
                  <a:ext uri="{FF2B5EF4-FFF2-40B4-BE49-F238E27FC236}">
                    <a16:creationId xmlns:a16="http://schemas.microsoft.com/office/drawing/2014/main" id="{05B1A7FF-8A06-4630-BCCD-261A9FE56AD5}"/>
                  </a:ext>
                </a:extLst>
              </p:cNvPr>
              <p:cNvSpPr txBox="1"/>
              <p:nvPr/>
            </p:nvSpPr>
            <p:spPr>
              <a:xfrm>
                <a:off x="5333999" y="1332817"/>
                <a:ext cx="1676401" cy="261610"/>
              </a:xfrm>
              <a:prstGeom prst="rect">
                <a:avLst/>
              </a:prstGeom>
              <a:noFill/>
            </p:spPr>
            <p:txBody>
              <a:bodyPr wrap="square" rtlCol="0">
                <a:spAutoFit/>
              </a:bodyPr>
              <a:lstStyle/>
              <a:p>
                <a:r>
                  <a:rPr lang="en-ZA" sz="1100" dirty="0">
                    <a:solidFill>
                      <a:srgbClr val="C00000"/>
                    </a:solidFill>
                  </a:rPr>
                  <a:t>26 Sexual transmissions</a:t>
                </a:r>
              </a:p>
            </p:txBody>
          </p:sp>
          <p:sp>
            <p:nvSpPr>
              <p:cNvPr id="105" name="TextBox 104">
                <a:extLst>
                  <a:ext uri="{FF2B5EF4-FFF2-40B4-BE49-F238E27FC236}">
                    <a16:creationId xmlns:a16="http://schemas.microsoft.com/office/drawing/2014/main" id="{130710A8-8E93-4C71-9AE6-113DB80172ED}"/>
                  </a:ext>
                </a:extLst>
              </p:cNvPr>
              <p:cNvSpPr txBox="1"/>
              <p:nvPr/>
            </p:nvSpPr>
            <p:spPr>
              <a:xfrm>
                <a:off x="7562682" y="1337416"/>
                <a:ext cx="1676401" cy="261610"/>
              </a:xfrm>
              <a:prstGeom prst="rect">
                <a:avLst/>
              </a:prstGeom>
              <a:noFill/>
            </p:spPr>
            <p:txBody>
              <a:bodyPr wrap="square" rtlCol="0">
                <a:spAutoFit/>
              </a:bodyPr>
              <a:lstStyle/>
              <a:p>
                <a:r>
                  <a:rPr lang="en-ZA" sz="1100" dirty="0">
                    <a:solidFill>
                      <a:srgbClr val="C00000"/>
                    </a:solidFill>
                  </a:rPr>
                  <a:t>14 MTCT transmissions</a:t>
                </a:r>
              </a:p>
            </p:txBody>
          </p:sp>
          <p:grpSp>
            <p:nvGrpSpPr>
              <p:cNvPr id="106" name="Group 105">
                <a:extLst>
                  <a:ext uri="{FF2B5EF4-FFF2-40B4-BE49-F238E27FC236}">
                    <a16:creationId xmlns:a16="http://schemas.microsoft.com/office/drawing/2014/main" id="{77B2D232-9436-417B-9A80-F3EB1842F38D}"/>
                  </a:ext>
                </a:extLst>
              </p:cNvPr>
              <p:cNvGrpSpPr/>
              <p:nvPr/>
            </p:nvGrpSpPr>
            <p:grpSpPr>
              <a:xfrm>
                <a:off x="5257800" y="1599517"/>
                <a:ext cx="1676401" cy="365199"/>
                <a:chOff x="3493628" y="4987211"/>
                <a:chExt cx="1317587" cy="365199"/>
              </a:xfrm>
            </p:grpSpPr>
            <p:pic>
              <p:nvPicPr>
                <p:cNvPr id="193" name="Picture 11">
                  <a:extLst>
                    <a:ext uri="{FF2B5EF4-FFF2-40B4-BE49-F238E27FC236}">
                      <a16:creationId xmlns:a16="http://schemas.microsoft.com/office/drawing/2014/main" id="{87808083-6D30-40DD-9F33-52C5C5CB6B0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3628"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 name="Picture 11">
                  <a:extLst>
                    <a:ext uri="{FF2B5EF4-FFF2-40B4-BE49-F238E27FC236}">
                      <a16:creationId xmlns:a16="http://schemas.microsoft.com/office/drawing/2014/main" id="{0125CBB8-A0BD-45D6-90EE-6B73CE2CDEC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8628"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 name="Picture 11">
                  <a:extLst>
                    <a:ext uri="{FF2B5EF4-FFF2-40B4-BE49-F238E27FC236}">
                      <a16:creationId xmlns:a16="http://schemas.microsoft.com/office/drawing/2014/main" id="{9F7D59FA-B17E-4B89-9BDC-23C9FC9A2AD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23628" y="4992410"/>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11">
                  <a:extLst>
                    <a:ext uri="{FF2B5EF4-FFF2-40B4-BE49-F238E27FC236}">
                      <a16:creationId xmlns:a16="http://schemas.microsoft.com/office/drawing/2014/main" id="{609EB99B-AE4A-4BAE-BC6D-154196A76E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8979"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7" name="Picture 11">
                  <a:extLst>
                    <a:ext uri="{FF2B5EF4-FFF2-40B4-BE49-F238E27FC236}">
                      <a16:creationId xmlns:a16="http://schemas.microsoft.com/office/drawing/2014/main" id="{5E2AA951-1B4B-4261-A5FD-33A87613513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7976" y="4987211"/>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 name="Picture 11">
                  <a:extLst>
                    <a:ext uri="{FF2B5EF4-FFF2-40B4-BE49-F238E27FC236}">
                      <a16:creationId xmlns:a16="http://schemas.microsoft.com/office/drawing/2014/main" id="{AAF61EB4-BAFE-46CB-86EF-F11B48E4B7F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9330" y="4987211"/>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 name="Picture 11">
                  <a:extLst>
                    <a:ext uri="{FF2B5EF4-FFF2-40B4-BE49-F238E27FC236}">
                      <a16:creationId xmlns:a16="http://schemas.microsoft.com/office/drawing/2014/main" id="{C03A47FD-4C2E-4B97-B3F1-8885724299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0057" y="4990475"/>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0" name="Picture 11">
                  <a:extLst>
                    <a:ext uri="{FF2B5EF4-FFF2-40B4-BE49-F238E27FC236}">
                      <a16:creationId xmlns:a16="http://schemas.microsoft.com/office/drawing/2014/main" id="{D4C7D620-C793-4620-A8A9-7EB43C264FB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55408" y="498920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7" name="Group 106">
                <a:extLst>
                  <a:ext uri="{FF2B5EF4-FFF2-40B4-BE49-F238E27FC236}">
                    <a16:creationId xmlns:a16="http://schemas.microsoft.com/office/drawing/2014/main" id="{D9F729D2-5B8B-4370-9B5E-49E6E7DDA2FE}"/>
                  </a:ext>
                </a:extLst>
              </p:cNvPr>
              <p:cNvGrpSpPr/>
              <p:nvPr/>
            </p:nvGrpSpPr>
            <p:grpSpPr>
              <a:xfrm>
                <a:off x="5257800" y="1973070"/>
                <a:ext cx="1676401" cy="365199"/>
                <a:chOff x="3493628" y="4987211"/>
                <a:chExt cx="1317587" cy="365199"/>
              </a:xfrm>
            </p:grpSpPr>
            <p:pic>
              <p:nvPicPr>
                <p:cNvPr id="185" name="Picture 11">
                  <a:extLst>
                    <a:ext uri="{FF2B5EF4-FFF2-40B4-BE49-F238E27FC236}">
                      <a16:creationId xmlns:a16="http://schemas.microsoft.com/office/drawing/2014/main" id="{4B45ECC5-3C08-47F8-BB5D-FC1FBF0958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3628"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6" name="Picture 11">
                  <a:extLst>
                    <a:ext uri="{FF2B5EF4-FFF2-40B4-BE49-F238E27FC236}">
                      <a16:creationId xmlns:a16="http://schemas.microsoft.com/office/drawing/2014/main" id="{B2E1B849-434E-43AA-816E-E7A175C7E6D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8628"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7" name="Picture 11">
                  <a:extLst>
                    <a:ext uri="{FF2B5EF4-FFF2-40B4-BE49-F238E27FC236}">
                      <a16:creationId xmlns:a16="http://schemas.microsoft.com/office/drawing/2014/main" id="{84D56EAD-1D27-4DCB-B622-F8E8C6DF39C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23628" y="4992410"/>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8" name="Picture 11">
                  <a:extLst>
                    <a:ext uri="{FF2B5EF4-FFF2-40B4-BE49-F238E27FC236}">
                      <a16:creationId xmlns:a16="http://schemas.microsoft.com/office/drawing/2014/main" id="{1DD6024E-64C5-490A-AC56-CF024E24681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8979"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9" name="Picture 11">
                  <a:extLst>
                    <a:ext uri="{FF2B5EF4-FFF2-40B4-BE49-F238E27FC236}">
                      <a16:creationId xmlns:a16="http://schemas.microsoft.com/office/drawing/2014/main" id="{BD9D2E82-1B2E-47BB-A65D-4AD64686AC3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7976" y="4987211"/>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 name="Picture 11">
                  <a:extLst>
                    <a:ext uri="{FF2B5EF4-FFF2-40B4-BE49-F238E27FC236}">
                      <a16:creationId xmlns:a16="http://schemas.microsoft.com/office/drawing/2014/main" id="{C200F1E5-91D2-4DAE-8434-27C364DE05C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9330" y="4987211"/>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 name="Picture 11">
                  <a:extLst>
                    <a:ext uri="{FF2B5EF4-FFF2-40B4-BE49-F238E27FC236}">
                      <a16:creationId xmlns:a16="http://schemas.microsoft.com/office/drawing/2014/main" id="{BF18810D-928C-470F-A83A-65887E6EB20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0057" y="4990475"/>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2" name="Picture 11">
                  <a:extLst>
                    <a:ext uri="{FF2B5EF4-FFF2-40B4-BE49-F238E27FC236}">
                      <a16:creationId xmlns:a16="http://schemas.microsoft.com/office/drawing/2014/main" id="{764901DD-D787-4C67-9B14-8B30F9E48A5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55408" y="498920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8" name="Group 107">
                <a:extLst>
                  <a:ext uri="{FF2B5EF4-FFF2-40B4-BE49-F238E27FC236}">
                    <a16:creationId xmlns:a16="http://schemas.microsoft.com/office/drawing/2014/main" id="{624F0A42-1A09-4660-B4DB-D33D2B80F0CB}"/>
                  </a:ext>
                </a:extLst>
              </p:cNvPr>
              <p:cNvGrpSpPr/>
              <p:nvPr/>
            </p:nvGrpSpPr>
            <p:grpSpPr>
              <a:xfrm>
                <a:off x="5264867" y="2355278"/>
                <a:ext cx="1676401" cy="365199"/>
                <a:chOff x="3493628" y="4987211"/>
                <a:chExt cx="1317587" cy="365199"/>
              </a:xfrm>
            </p:grpSpPr>
            <p:pic>
              <p:nvPicPr>
                <p:cNvPr id="177" name="Picture 11">
                  <a:extLst>
                    <a:ext uri="{FF2B5EF4-FFF2-40B4-BE49-F238E27FC236}">
                      <a16:creationId xmlns:a16="http://schemas.microsoft.com/office/drawing/2014/main" id="{8ADFE40A-C1AB-4D04-B5C0-0EC4A9E9D4A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3628"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 name="Picture 11">
                  <a:extLst>
                    <a:ext uri="{FF2B5EF4-FFF2-40B4-BE49-F238E27FC236}">
                      <a16:creationId xmlns:a16="http://schemas.microsoft.com/office/drawing/2014/main" id="{7CBC22D0-444B-4F66-A8C2-106932CCB85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8628"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9" name="Picture 11">
                  <a:extLst>
                    <a:ext uri="{FF2B5EF4-FFF2-40B4-BE49-F238E27FC236}">
                      <a16:creationId xmlns:a16="http://schemas.microsoft.com/office/drawing/2014/main" id="{BA23E266-2F47-47EF-8507-FE2402B4336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23628" y="4992410"/>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 name="Picture 11">
                  <a:extLst>
                    <a:ext uri="{FF2B5EF4-FFF2-40B4-BE49-F238E27FC236}">
                      <a16:creationId xmlns:a16="http://schemas.microsoft.com/office/drawing/2014/main" id="{FC2288A5-806F-4AE4-8165-B59868FB290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8979"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1" name="Picture 11">
                  <a:extLst>
                    <a:ext uri="{FF2B5EF4-FFF2-40B4-BE49-F238E27FC236}">
                      <a16:creationId xmlns:a16="http://schemas.microsoft.com/office/drawing/2014/main" id="{8CE42244-1AD8-4FBD-81D6-76D40C61AF3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7976" y="4987211"/>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 name="Picture 11">
                  <a:extLst>
                    <a:ext uri="{FF2B5EF4-FFF2-40B4-BE49-F238E27FC236}">
                      <a16:creationId xmlns:a16="http://schemas.microsoft.com/office/drawing/2014/main" id="{56D2E1BB-5359-41B4-AC10-69496264B4C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9330" y="4987211"/>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 name="Picture 11">
                  <a:extLst>
                    <a:ext uri="{FF2B5EF4-FFF2-40B4-BE49-F238E27FC236}">
                      <a16:creationId xmlns:a16="http://schemas.microsoft.com/office/drawing/2014/main" id="{E05A3626-3382-4BFE-A4D0-ED1329DC9A4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0057" y="4990475"/>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 name="Picture 11">
                  <a:extLst>
                    <a:ext uri="{FF2B5EF4-FFF2-40B4-BE49-F238E27FC236}">
                      <a16:creationId xmlns:a16="http://schemas.microsoft.com/office/drawing/2014/main" id="{88D587BF-CB8A-4235-AF19-0CD98533A02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55408" y="498920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9" name="Group 108">
                <a:extLst>
                  <a:ext uri="{FF2B5EF4-FFF2-40B4-BE49-F238E27FC236}">
                    <a16:creationId xmlns:a16="http://schemas.microsoft.com/office/drawing/2014/main" id="{7F315377-9E78-47DA-9714-1F327FC62EBD}"/>
                  </a:ext>
                </a:extLst>
              </p:cNvPr>
              <p:cNvGrpSpPr/>
              <p:nvPr/>
            </p:nvGrpSpPr>
            <p:grpSpPr>
              <a:xfrm>
                <a:off x="3049605" y="1596627"/>
                <a:ext cx="1713228" cy="362890"/>
                <a:chOff x="1361956" y="5033323"/>
                <a:chExt cx="1713228" cy="362890"/>
              </a:xfrm>
            </p:grpSpPr>
            <p:grpSp>
              <p:nvGrpSpPr>
                <p:cNvPr id="163" name="Group 162">
                  <a:extLst>
                    <a:ext uri="{FF2B5EF4-FFF2-40B4-BE49-F238E27FC236}">
                      <a16:creationId xmlns:a16="http://schemas.microsoft.com/office/drawing/2014/main" id="{04A62C88-DF04-4267-84F4-29EEB1C73016}"/>
                    </a:ext>
                  </a:extLst>
                </p:cNvPr>
                <p:cNvGrpSpPr/>
                <p:nvPr/>
              </p:nvGrpSpPr>
              <p:grpSpPr>
                <a:xfrm>
                  <a:off x="1361956" y="5036213"/>
                  <a:ext cx="851733" cy="360000"/>
                  <a:chOff x="1361956" y="5036213"/>
                  <a:chExt cx="851733" cy="360000"/>
                </a:xfrm>
              </p:grpSpPr>
              <p:grpSp>
                <p:nvGrpSpPr>
                  <p:cNvPr id="171" name="Group 170">
                    <a:extLst>
                      <a:ext uri="{FF2B5EF4-FFF2-40B4-BE49-F238E27FC236}">
                        <a16:creationId xmlns:a16="http://schemas.microsoft.com/office/drawing/2014/main" id="{F08226A9-9093-47B5-9003-131B3A39FAF6}"/>
                      </a:ext>
                    </a:extLst>
                  </p:cNvPr>
                  <p:cNvGrpSpPr/>
                  <p:nvPr/>
                </p:nvGrpSpPr>
                <p:grpSpPr>
                  <a:xfrm>
                    <a:off x="1361956" y="5036213"/>
                    <a:ext cx="420931" cy="360000"/>
                    <a:chOff x="1361956" y="5036213"/>
                    <a:chExt cx="420931" cy="360000"/>
                  </a:xfrm>
                </p:grpSpPr>
                <p:pic>
                  <p:nvPicPr>
                    <p:cNvPr id="175" name="Picture 174">
                      <a:extLst>
                        <a:ext uri="{FF2B5EF4-FFF2-40B4-BE49-F238E27FC236}">
                          <a16:creationId xmlns:a16="http://schemas.microsoft.com/office/drawing/2014/main" id="{8910BF7E-D385-49BB-803C-20454E851F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76" name="Picture 175">
                      <a:extLst>
                        <a:ext uri="{FF2B5EF4-FFF2-40B4-BE49-F238E27FC236}">
                          <a16:creationId xmlns:a16="http://schemas.microsoft.com/office/drawing/2014/main" id="{6FBD88F1-5410-4E0A-BF96-F9A7D22A81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nvGrpSpPr>
                  <p:cNvPr id="172" name="Group 171">
                    <a:extLst>
                      <a:ext uri="{FF2B5EF4-FFF2-40B4-BE49-F238E27FC236}">
                        <a16:creationId xmlns:a16="http://schemas.microsoft.com/office/drawing/2014/main" id="{D3CF11ED-A281-416A-8A4E-6F28A72257AF}"/>
                      </a:ext>
                    </a:extLst>
                  </p:cNvPr>
                  <p:cNvGrpSpPr/>
                  <p:nvPr/>
                </p:nvGrpSpPr>
                <p:grpSpPr>
                  <a:xfrm>
                    <a:off x="1792758" y="5036213"/>
                    <a:ext cx="420931" cy="360000"/>
                    <a:chOff x="1361956" y="5036213"/>
                    <a:chExt cx="420931" cy="360000"/>
                  </a:xfrm>
                </p:grpSpPr>
                <p:pic>
                  <p:nvPicPr>
                    <p:cNvPr id="173" name="Picture 172">
                      <a:extLst>
                        <a:ext uri="{FF2B5EF4-FFF2-40B4-BE49-F238E27FC236}">
                          <a16:creationId xmlns:a16="http://schemas.microsoft.com/office/drawing/2014/main" id="{DC0AF5BF-A3C4-4A86-B94B-C67104535CF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74" name="Picture 173">
                      <a:extLst>
                        <a:ext uri="{FF2B5EF4-FFF2-40B4-BE49-F238E27FC236}">
                          <a16:creationId xmlns:a16="http://schemas.microsoft.com/office/drawing/2014/main" id="{05D84CF1-0A74-4864-9D89-2E82CD2420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grpSp>
              <p:nvGrpSpPr>
                <p:cNvPr id="164" name="Group 163">
                  <a:extLst>
                    <a:ext uri="{FF2B5EF4-FFF2-40B4-BE49-F238E27FC236}">
                      <a16:creationId xmlns:a16="http://schemas.microsoft.com/office/drawing/2014/main" id="{E228B863-FBDF-456D-97DD-24393012131A}"/>
                    </a:ext>
                  </a:extLst>
                </p:cNvPr>
                <p:cNvGrpSpPr/>
                <p:nvPr/>
              </p:nvGrpSpPr>
              <p:grpSpPr>
                <a:xfrm>
                  <a:off x="2223451" y="5033323"/>
                  <a:ext cx="851733" cy="360000"/>
                  <a:chOff x="1361956" y="5036213"/>
                  <a:chExt cx="851733" cy="360000"/>
                </a:xfrm>
              </p:grpSpPr>
              <p:grpSp>
                <p:nvGrpSpPr>
                  <p:cNvPr id="165" name="Group 164">
                    <a:extLst>
                      <a:ext uri="{FF2B5EF4-FFF2-40B4-BE49-F238E27FC236}">
                        <a16:creationId xmlns:a16="http://schemas.microsoft.com/office/drawing/2014/main" id="{9A9DC8B4-2F42-445B-8D4B-F0E062DCB56B}"/>
                      </a:ext>
                    </a:extLst>
                  </p:cNvPr>
                  <p:cNvGrpSpPr/>
                  <p:nvPr/>
                </p:nvGrpSpPr>
                <p:grpSpPr>
                  <a:xfrm>
                    <a:off x="1361956" y="5036213"/>
                    <a:ext cx="420931" cy="360000"/>
                    <a:chOff x="1361956" y="5036213"/>
                    <a:chExt cx="420931" cy="360000"/>
                  </a:xfrm>
                </p:grpSpPr>
                <p:pic>
                  <p:nvPicPr>
                    <p:cNvPr id="169" name="Picture 168">
                      <a:extLst>
                        <a:ext uri="{FF2B5EF4-FFF2-40B4-BE49-F238E27FC236}">
                          <a16:creationId xmlns:a16="http://schemas.microsoft.com/office/drawing/2014/main" id="{4A2D2523-EFC6-410D-9F1C-CDD76FBF59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70" name="Picture 169">
                      <a:extLst>
                        <a:ext uri="{FF2B5EF4-FFF2-40B4-BE49-F238E27FC236}">
                          <a16:creationId xmlns:a16="http://schemas.microsoft.com/office/drawing/2014/main" id="{C2DCA7D8-9E6F-484B-B24D-0A557EA7D9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nvGrpSpPr>
                  <p:cNvPr id="166" name="Group 165">
                    <a:extLst>
                      <a:ext uri="{FF2B5EF4-FFF2-40B4-BE49-F238E27FC236}">
                        <a16:creationId xmlns:a16="http://schemas.microsoft.com/office/drawing/2014/main" id="{5D19B103-096C-4D4A-9D28-37196D83F503}"/>
                      </a:ext>
                    </a:extLst>
                  </p:cNvPr>
                  <p:cNvGrpSpPr/>
                  <p:nvPr/>
                </p:nvGrpSpPr>
                <p:grpSpPr>
                  <a:xfrm>
                    <a:off x="1792758" y="5036213"/>
                    <a:ext cx="420931" cy="360000"/>
                    <a:chOff x="1361956" y="5036213"/>
                    <a:chExt cx="420931" cy="360000"/>
                  </a:xfrm>
                </p:grpSpPr>
                <p:pic>
                  <p:nvPicPr>
                    <p:cNvPr id="167" name="Picture 166">
                      <a:extLst>
                        <a:ext uri="{FF2B5EF4-FFF2-40B4-BE49-F238E27FC236}">
                          <a16:creationId xmlns:a16="http://schemas.microsoft.com/office/drawing/2014/main" id="{802EDEDD-02F4-4EFB-9FB8-F472FB2FB5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68" name="Picture 167">
                      <a:extLst>
                        <a:ext uri="{FF2B5EF4-FFF2-40B4-BE49-F238E27FC236}">
                          <a16:creationId xmlns:a16="http://schemas.microsoft.com/office/drawing/2014/main" id="{F8F04CFE-ED96-49E8-8190-BB29BAA9AC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grpSp>
          <p:grpSp>
            <p:nvGrpSpPr>
              <p:cNvPr id="110" name="Group 109">
                <a:extLst>
                  <a:ext uri="{FF2B5EF4-FFF2-40B4-BE49-F238E27FC236}">
                    <a16:creationId xmlns:a16="http://schemas.microsoft.com/office/drawing/2014/main" id="{D40ED33D-2760-4D3C-BB38-1E808C641565}"/>
                  </a:ext>
                </a:extLst>
              </p:cNvPr>
              <p:cNvGrpSpPr/>
              <p:nvPr/>
            </p:nvGrpSpPr>
            <p:grpSpPr>
              <a:xfrm>
                <a:off x="7447497" y="1600333"/>
                <a:ext cx="1702569" cy="324000"/>
                <a:chOff x="5834714" y="5037029"/>
                <a:chExt cx="1516528" cy="364383"/>
              </a:xfrm>
            </p:grpSpPr>
            <p:grpSp>
              <p:nvGrpSpPr>
                <p:cNvPr id="149" name="Group 148">
                  <a:extLst>
                    <a:ext uri="{FF2B5EF4-FFF2-40B4-BE49-F238E27FC236}">
                      <a16:creationId xmlns:a16="http://schemas.microsoft.com/office/drawing/2014/main" id="{E0926679-6BD0-4165-B3A5-4F025061ABA1}"/>
                    </a:ext>
                  </a:extLst>
                </p:cNvPr>
                <p:cNvGrpSpPr/>
                <p:nvPr/>
              </p:nvGrpSpPr>
              <p:grpSpPr>
                <a:xfrm>
                  <a:off x="5834714" y="5038204"/>
                  <a:ext cx="788770" cy="363208"/>
                  <a:chOff x="5834714" y="5038204"/>
                  <a:chExt cx="788770" cy="363208"/>
                </a:xfrm>
              </p:grpSpPr>
              <p:grpSp>
                <p:nvGrpSpPr>
                  <p:cNvPr id="157" name="Group 156">
                    <a:extLst>
                      <a:ext uri="{FF2B5EF4-FFF2-40B4-BE49-F238E27FC236}">
                        <a16:creationId xmlns:a16="http://schemas.microsoft.com/office/drawing/2014/main" id="{56B55AFA-E4AD-496E-BA15-AB51846704F9}"/>
                      </a:ext>
                    </a:extLst>
                  </p:cNvPr>
                  <p:cNvGrpSpPr/>
                  <p:nvPr/>
                </p:nvGrpSpPr>
                <p:grpSpPr>
                  <a:xfrm>
                    <a:off x="5834714" y="5039379"/>
                    <a:ext cx="424608" cy="362033"/>
                    <a:chOff x="5834714" y="5039379"/>
                    <a:chExt cx="424608" cy="362033"/>
                  </a:xfrm>
                </p:grpSpPr>
                <p:pic>
                  <p:nvPicPr>
                    <p:cNvPr id="161" name="Picture 2">
                      <a:extLst>
                        <a:ext uri="{FF2B5EF4-FFF2-40B4-BE49-F238E27FC236}">
                          <a16:creationId xmlns:a16="http://schemas.microsoft.com/office/drawing/2014/main" id="{4A805053-05D2-40EF-80DB-F366F56436C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834714" y="5041412"/>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 name="Picture 2">
                      <a:extLst>
                        <a:ext uri="{FF2B5EF4-FFF2-40B4-BE49-F238E27FC236}">
                          <a16:creationId xmlns:a16="http://schemas.microsoft.com/office/drawing/2014/main" id="{9B1E4A1A-98C0-40E8-8465-74A4562177B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15659" y="5039379"/>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8" name="Group 157">
                    <a:extLst>
                      <a:ext uri="{FF2B5EF4-FFF2-40B4-BE49-F238E27FC236}">
                        <a16:creationId xmlns:a16="http://schemas.microsoft.com/office/drawing/2014/main" id="{E98EFBD2-7997-4ADA-BBB8-493248B70FB1}"/>
                      </a:ext>
                    </a:extLst>
                  </p:cNvPr>
                  <p:cNvGrpSpPr/>
                  <p:nvPr/>
                </p:nvGrpSpPr>
                <p:grpSpPr>
                  <a:xfrm>
                    <a:off x="6198876" y="5038204"/>
                    <a:ext cx="424608" cy="362033"/>
                    <a:chOff x="5834714" y="5039379"/>
                    <a:chExt cx="424608" cy="362033"/>
                  </a:xfrm>
                </p:grpSpPr>
                <p:pic>
                  <p:nvPicPr>
                    <p:cNvPr id="159" name="Picture 2">
                      <a:extLst>
                        <a:ext uri="{FF2B5EF4-FFF2-40B4-BE49-F238E27FC236}">
                          <a16:creationId xmlns:a16="http://schemas.microsoft.com/office/drawing/2014/main" id="{09B1D5C4-C897-4E70-B559-F79C7A57792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834714" y="5041412"/>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 name="Picture 2">
                      <a:extLst>
                        <a:ext uri="{FF2B5EF4-FFF2-40B4-BE49-F238E27FC236}">
                          <a16:creationId xmlns:a16="http://schemas.microsoft.com/office/drawing/2014/main" id="{A21157F6-08D0-4FBD-9CA3-F40C52C73B5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15659" y="5039379"/>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50" name="Group 149">
                  <a:extLst>
                    <a:ext uri="{FF2B5EF4-FFF2-40B4-BE49-F238E27FC236}">
                      <a16:creationId xmlns:a16="http://schemas.microsoft.com/office/drawing/2014/main" id="{0F1C40F9-E6CF-468B-A178-2956EB1140FD}"/>
                    </a:ext>
                  </a:extLst>
                </p:cNvPr>
                <p:cNvGrpSpPr/>
                <p:nvPr/>
              </p:nvGrpSpPr>
              <p:grpSpPr>
                <a:xfrm>
                  <a:off x="6562472" y="5037029"/>
                  <a:ext cx="788770" cy="363208"/>
                  <a:chOff x="5834714" y="5038204"/>
                  <a:chExt cx="788770" cy="363208"/>
                </a:xfrm>
              </p:grpSpPr>
              <p:grpSp>
                <p:nvGrpSpPr>
                  <p:cNvPr id="151" name="Group 150">
                    <a:extLst>
                      <a:ext uri="{FF2B5EF4-FFF2-40B4-BE49-F238E27FC236}">
                        <a16:creationId xmlns:a16="http://schemas.microsoft.com/office/drawing/2014/main" id="{A40682ED-2EB1-42A8-BB22-9C9F1F1A57B4}"/>
                      </a:ext>
                    </a:extLst>
                  </p:cNvPr>
                  <p:cNvGrpSpPr/>
                  <p:nvPr/>
                </p:nvGrpSpPr>
                <p:grpSpPr>
                  <a:xfrm>
                    <a:off x="5834714" y="5039379"/>
                    <a:ext cx="424608" cy="362033"/>
                    <a:chOff x="5834714" y="5039379"/>
                    <a:chExt cx="424608" cy="362033"/>
                  </a:xfrm>
                </p:grpSpPr>
                <p:pic>
                  <p:nvPicPr>
                    <p:cNvPr id="155" name="Picture 2">
                      <a:extLst>
                        <a:ext uri="{FF2B5EF4-FFF2-40B4-BE49-F238E27FC236}">
                          <a16:creationId xmlns:a16="http://schemas.microsoft.com/office/drawing/2014/main" id="{031ACDB3-F05E-4CDC-8E5E-16815E08440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834714" y="5041412"/>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 name="Picture 2">
                      <a:extLst>
                        <a:ext uri="{FF2B5EF4-FFF2-40B4-BE49-F238E27FC236}">
                          <a16:creationId xmlns:a16="http://schemas.microsoft.com/office/drawing/2014/main" id="{1A6019C7-29F5-4C2F-AF12-22D1F16AAE7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15659" y="5039379"/>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2" name="Group 151">
                    <a:extLst>
                      <a:ext uri="{FF2B5EF4-FFF2-40B4-BE49-F238E27FC236}">
                        <a16:creationId xmlns:a16="http://schemas.microsoft.com/office/drawing/2014/main" id="{94D5C126-25C2-4A5A-8D45-59C28D3438EE}"/>
                      </a:ext>
                    </a:extLst>
                  </p:cNvPr>
                  <p:cNvGrpSpPr/>
                  <p:nvPr/>
                </p:nvGrpSpPr>
                <p:grpSpPr>
                  <a:xfrm>
                    <a:off x="6198876" y="5038204"/>
                    <a:ext cx="424608" cy="362033"/>
                    <a:chOff x="5834714" y="5039379"/>
                    <a:chExt cx="424608" cy="362033"/>
                  </a:xfrm>
                </p:grpSpPr>
                <p:pic>
                  <p:nvPicPr>
                    <p:cNvPr id="153" name="Picture 2">
                      <a:extLst>
                        <a:ext uri="{FF2B5EF4-FFF2-40B4-BE49-F238E27FC236}">
                          <a16:creationId xmlns:a16="http://schemas.microsoft.com/office/drawing/2014/main" id="{3019C6AB-768A-477D-95CF-09015EC06CB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834714" y="5041412"/>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2">
                      <a:extLst>
                        <a:ext uri="{FF2B5EF4-FFF2-40B4-BE49-F238E27FC236}">
                          <a16:creationId xmlns:a16="http://schemas.microsoft.com/office/drawing/2014/main" id="{7B01754E-6FF9-474A-BC73-9184D5BD145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15659" y="5039379"/>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111" name="Group 110">
                <a:extLst>
                  <a:ext uri="{FF2B5EF4-FFF2-40B4-BE49-F238E27FC236}">
                    <a16:creationId xmlns:a16="http://schemas.microsoft.com/office/drawing/2014/main" id="{2C8B093E-C028-4AFE-9215-335F8FA79EF2}"/>
                  </a:ext>
                </a:extLst>
              </p:cNvPr>
              <p:cNvGrpSpPr/>
              <p:nvPr/>
            </p:nvGrpSpPr>
            <p:grpSpPr>
              <a:xfrm>
                <a:off x="7443908" y="1965949"/>
                <a:ext cx="1291853" cy="322955"/>
                <a:chOff x="5834714" y="5038204"/>
                <a:chExt cx="1152366" cy="363208"/>
              </a:xfrm>
            </p:grpSpPr>
            <p:grpSp>
              <p:nvGrpSpPr>
                <p:cNvPr id="139" name="Group 138">
                  <a:extLst>
                    <a:ext uri="{FF2B5EF4-FFF2-40B4-BE49-F238E27FC236}">
                      <a16:creationId xmlns:a16="http://schemas.microsoft.com/office/drawing/2014/main" id="{09334243-B239-4F96-AAB2-6F4A90CDED96}"/>
                    </a:ext>
                  </a:extLst>
                </p:cNvPr>
                <p:cNvGrpSpPr/>
                <p:nvPr/>
              </p:nvGrpSpPr>
              <p:grpSpPr>
                <a:xfrm>
                  <a:off x="5834714" y="5038204"/>
                  <a:ext cx="788770" cy="363208"/>
                  <a:chOff x="5834714" y="5038204"/>
                  <a:chExt cx="788770" cy="363208"/>
                </a:xfrm>
              </p:grpSpPr>
              <p:grpSp>
                <p:nvGrpSpPr>
                  <p:cNvPr id="143" name="Group 142">
                    <a:extLst>
                      <a:ext uri="{FF2B5EF4-FFF2-40B4-BE49-F238E27FC236}">
                        <a16:creationId xmlns:a16="http://schemas.microsoft.com/office/drawing/2014/main" id="{5CE08A0E-15AD-4AD8-A67F-A6FD6CC75B8B}"/>
                      </a:ext>
                    </a:extLst>
                  </p:cNvPr>
                  <p:cNvGrpSpPr/>
                  <p:nvPr/>
                </p:nvGrpSpPr>
                <p:grpSpPr>
                  <a:xfrm>
                    <a:off x="5834714" y="5039379"/>
                    <a:ext cx="424608" cy="362033"/>
                    <a:chOff x="5834714" y="5039379"/>
                    <a:chExt cx="424608" cy="362033"/>
                  </a:xfrm>
                </p:grpSpPr>
                <p:pic>
                  <p:nvPicPr>
                    <p:cNvPr id="147" name="Picture 2">
                      <a:extLst>
                        <a:ext uri="{FF2B5EF4-FFF2-40B4-BE49-F238E27FC236}">
                          <a16:creationId xmlns:a16="http://schemas.microsoft.com/office/drawing/2014/main" id="{1BA51D7F-FC8E-4E9D-BCFB-2444E579013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834714" y="5041412"/>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 name="Picture 2">
                      <a:extLst>
                        <a:ext uri="{FF2B5EF4-FFF2-40B4-BE49-F238E27FC236}">
                          <a16:creationId xmlns:a16="http://schemas.microsoft.com/office/drawing/2014/main" id="{71180BD5-71B1-4A90-8C75-FC36C4685C8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15659" y="5039379"/>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4" name="Group 143">
                    <a:extLst>
                      <a:ext uri="{FF2B5EF4-FFF2-40B4-BE49-F238E27FC236}">
                        <a16:creationId xmlns:a16="http://schemas.microsoft.com/office/drawing/2014/main" id="{1B214DEC-A49F-47EF-998A-911BAE4C0A43}"/>
                      </a:ext>
                    </a:extLst>
                  </p:cNvPr>
                  <p:cNvGrpSpPr/>
                  <p:nvPr/>
                </p:nvGrpSpPr>
                <p:grpSpPr>
                  <a:xfrm>
                    <a:off x="6198876" y="5038204"/>
                    <a:ext cx="424608" cy="362033"/>
                    <a:chOff x="5834714" y="5039379"/>
                    <a:chExt cx="424608" cy="362033"/>
                  </a:xfrm>
                </p:grpSpPr>
                <p:pic>
                  <p:nvPicPr>
                    <p:cNvPr id="145" name="Picture 2">
                      <a:extLst>
                        <a:ext uri="{FF2B5EF4-FFF2-40B4-BE49-F238E27FC236}">
                          <a16:creationId xmlns:a16="http://schemas.microsoft.com/office/drawing/2014/main" id="{3997B536-2B4A-4B49-8D06-1AD27B8F9A4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834714" y="5041412"/>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 name="Picture 2">
                      <a:extLst>
                        <a:ext uri="{FF2B5EF4-FFF2-40B4-BE49-F238E27FC236}">
                          <a16:creationId xmlns:a16="http://schemas.microsoft.com/office/drawing/2014/main" id="{0A53FA98-D808-46B9-9D22-A565EA637D6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15659" y="5039379"/>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40" name="Group 139">
                  <a:extLst>
                    <a:ext uri="{FF2B5EF4-FFF2-40B4-BE49-F238E27FC236}">
                      <a16:creationId xmlns:a16="http://schemas.microsoft.com/office/drawing/2014/main" id="{79CE5D28-92FD-4509-BCDA-B26E8F0F67A1}"/>
                    </a:ext>
                  </a:extLst>
                </p:cNvPr>
                <p:cNvGrpSpPr/>
                <p:nvPr/>
              </p:nvGrpSpPr>
              <p:grpSpPr>
                <a:xfrm>
                  <a:off x="6562472" y="5038204"/>
                  <a:ext cx="424608" cy="362033"/>
                  <a:chOff x="5834714" y="5039379"/>
                  <a:chExt cx="424608" cy="362033"/>
                </a:xfrm>
              </p:grpSpPr>
              <p:pic>
                <p:nvPicPr>
                  <p:cNvPr id="141" name="Picture 2">
                    <a:extLst>
                      <a:ext uri="{FF2B5EF4-FFF2-40B4-BE49-F238E27FC236}">
                        <a16:creationId xmlns:a16="http://schemas.microsoft.com/office/drawing/2014/main" id="{1FAE0C63-29F3-4555-A244-FDC994495B2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834714" y="5041412"/>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 name="Picture 2">
                    <a:extLst>
                      <a:ext uri="{FF2B5EF4-FFF2-40B4-BE49-F238E27FC236}">
                        <a16:creationId xmlns:a16="http://schemas.microsoft.com/office/drawing/2014/main" id="{002730C4-F5BF-4DFE-89AC-3074DC3E7B8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15659" y="5039379"/>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12" name="TextBox 111">
                <a:extLst>
                  <a:ext uri="{FF2B5EF4-FFF2-40B4-BE49-F238E27FC236}">
                    <a16:creationId xmlns:a16="http://schemas.microsoft.com/office/drawing/2014/main" id="{D0A6484E-C699-4DE3-8711-3F627B0A3EE1}"/>
                  </a:ext>
                </a:extLst>
              </p:cNvPr>
              <p:cNvSpPr txBox="1"/>
              <p:nvPr/>
            </p:nvSpPr>
            <p:spPr>
              <a:xfrm>
                <a:off x="2209800" y="153955"/>
                <a:ext cx="7772400" cy="800219"/>
              </a:xfrm>
              <a:prstGeom prst="rect">
                <a:avLst/>
              </a:prstGeom>
              <a:noFill/>
            </p:spPr>
            <p:txBody>
              <a:bodyPr wrap="square" rtlCol="0">
                <a:spAutoFit/>
              </a:bodyPr>
              <a:lstStyle/>
              <a:p>
                <a:pPr algn="ctr">
                  <a:defRPr/>
                </a:pPr>
                <a:r>
                  <a:rPr lang="en-US" b="1" dirty="0"/>
                  <a:t>SYNTHESIS: </a:t>
                </a:r>
                <a:r>
                  <a:rPr lang="en-US" b="1" dirty="0" err="1"/>
                  <a:t>Tsepamo</a:t>
                </a:r>
                <a:r>
                  <a:rPr lang="en-US" b="1" dirty="0"/>
                  <a:t> May 2019 NTD risk, incl. ADVANCE/NAMSAL, PDR 9% </a:t>
                </a:r>
                <a:br>
                  <a:rPr lang="en-US" b="1" dirty="0"/>
                </a:br>
                <a:r>
                  <a:rPr lang="en-US" sz="1400" b="1" dirty="0">
                    <a:solidFill>
                      <a:prstClr val="black"/>
                    </a:solidFill>
                    <a:latin typeface="Calibri"/>
                  </a:rPr>
                  <a:t>For every 1 adverse infant outcome (NTD+NND) averted with use of </a:t>
                </a:r>
                <a:r>
                  <a:rPr lang="en-US" sz="1400" b="1" i="1" dirty="0">
                    <a:solidFill>
                      <a:srgbClr val="0066FF"/>
                    </a:solidFill>
                    <a:latin typeface="Calibri"/>
                  </a:rPr>
                  <a:t>TLE</a:t>
                </a:r>
                <a:r>
                  <a:rPr lang="en-US" sz="1400" b="1" dirty="0">
                    <a:solidFill>
                      <a:prstClr val="black"/>
                    </a:solidFill>
                    <a:latin typeface="Calibri"/>
                  </a:rPr>
                  <a:t> compared to </a:t>
                </a:r>
                <a:r>
                  <a:rPr lang="en-US" sz="1400" b="1" i="1" dirty="0">
                    <a:solidFill>
                      <a:srgbClr val="FF0000"/>
                    </a:solidFill>
                    <a:latin typeface="Calibri"/>
                  </a:rPr>
                  <a:t>TLD</a:t>
                </a:r>
                <a:r>
                  <a:rPr lang="en-US" sz="1400" b="1" dirty="0">
                    <a:solidFill>
                      <a:prstClr val="black"/>
                    </a:solidFill>
                    <a:latin typeface="Calibri"/>
                  </a:rPr>
                  <a:t>, it is predicted that there will be this many additional outcomes:</a:t>
                </a:r>
                <a:endParaRPr lang="en-ZA" sz="1400" b="1" dirty="0">
                  <a:solidFill>
                    <a:prstClr val="black"/>
                  </a:solidFill>
                  <a:latin typeface="Calibri"/>
                </a:endParaRPr>
              </a:p>
            </p:txBody>
          </p:sp>
          <p:sp>
            <p:nvSpPr>
              <p:cNvPr id="113" name="TextBox 112">
                <a:extLst>
                  <a:ext uri="{FF2B5EF4-FFF2-40B4-BE49-F238E27FC236}">
                    <a16:creationId xmlns:a16="http://schemas.microsoft.com/office/drawing/2014/main" id="{B1B879B9-95E9-44E0-9C51-BF414F5ECA09}"/>
                  </a:ext>
                </a:extLst>
              </p:cNvPr>
              <p:cNvSpPr txBox="1"/>
              <p:nvPr/>
            </p:nvSpPr>
            <p:spPr>
              <a:xfrm>
                <a:off x="7557955" y="2355278"/>
                <a:ext cx="154039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dirty="0">
                    <a:latin typeface="Calibri"/>
                  </a:rPr>
                  <a:t>Difference in child deaths not modelled</a:t>
                </a:r>
                <a:endParaRPr kumimoji="0" lang="en-ZA" sz="1100" i="0" u="none" strike="noStrike" kern="1200" cap="none" spc="0" normalizeH="0" baseline="0" noProof="0" dirty="0">
                  <a:ln>
                    <a:noFill/>
                  </a:ln>
                  <a:effectLst/>
                  <a:uLnTx/>
                  <a:uFillTx/>
                  <a:latin typeface="Calibri"/>
                </a:endParaRPr>
              </a:p>
            </p:txBody>
          </p:sp>
          <p:grpSp>
            <p:nvGrpSpPr>
              <p:cNvPr id="114" name="Group 113">
                <a:extLst>
                  <a:ext uri="{FF2B5EF4-FFF2-40B4-BE49-F238E27FC236}">
                    <a16:creationId xmlns:a16="http://schemas.microsoft.com/office/drawing/2014/main" id="{6B7D41FE-EBB9-49CA-9C50-D65871A914D5}"/>
                  </a:ext>
                </a:extLst>
              </p:cNvPr>
              <p:cNvGrpSpPr/>
              <p:nvPr/>
            </p:nvGrpSpPr>
            <p:grpSpPr>
              <a:xfrm>
                <a:off x="3052881" y="2356723"/>
                <a:ext cx="851733" cy="360000"/>
                <a:chOff x="1361956" y="5036213"/>
                <a:chExt cx="851733" cy="360000"/>
              </a:xfrm>
            </p:grpSpPr>
            <p:grpSp>
              <p:nvGrpSpPr>
                <p:cNvPr id="133" name="Group 132">
                  <a:extLst>
                    <a:ext uri="{FF2B5EF4-FFF2-40B4-BE49-F238E27FC236}">
                      <a16:creationId xmlns:a16="http://schemas.microsoft.com/office/drawing/2014/main" id="{B3C4B9B7-8C34-46D2-B113-7A1D186A7CCE}"/>
                    </a:ext>
                  </a:extLst>
                </p:cNvPr>
                <p:cNvGrpSpPr/>
                <p:nvPr/>
              </p:nvGrpSpPr>
              <p:grpSpPr>
                <a:xfrm>
                  <a:off x="1361956" y="5036213"/>
                  <a:ext cx="420931" cy="360000"/>
                  <a:chOff x="1361956" y="5036213"/>
                  <a:chExt cx="420931" cy="360000"/>
                </a:xfrm>
              </p:grpSpPr>
              <p:pic>
                <p:nvPicPr>
                  <p:cNvPr id="137" name="Picture 136">
                    <a:extLst>
                      <a:ext uri="{FF2B5EF4-FFF2-40B4-BE49-F238E27FC236}">
                        <a16:creationId xmlns:a16="http://schemas.microsoft.com/office/drawing/2014/main" id="{C9EB98A8-079A-4934-9CDB-D7BDB3C27D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38" name="Picture 137">
                    <a:extLst>
                      <a:ext uri="{FF2B5EF4-FFF2-40B4-BE49-F238E27FC236}">
                        <a16:creationId xmlns:a16="http://schemas.microsoft.com/office/drawing/2014/main" id="{A7BD9E42-91CC-4A76-9C70-F57FF039B9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nvGrpSpPr>
                <p:cNvPr id="134" name="Group 133">
                  <a:extLst>
                    <a:ext uri="{FF2B5EF4-FFF2-40B4-BE49-F238E27FC236}">
                      <a16:creationId xmlns:a16="http://schemas.microsoft.com/office/drawing/2014/main" id="{DC2B2EA8-EDC0-4874-BA33-12D7FE9E2E4B}"/>
                    </a:ext>
                  </a:extLst>
                </p:cNvPr>
                <p:cNvGrpSpPr/>
                <p:nvPr/>
              </p:nvGrpSpPr>
              <p:grpSpPr>
                <a:xfrm>
                  <a:off x="1792758" y="5036213"/>
                  <a:ext cx="420931" cy="360000"/>
                  <a:chOff x="1361956" y="5036213"/>
                  <a:chExt cx="420931" cy="360000"/>
                </a:xfrm>
              </p:grpSpPr>
              <p:pic>
                <p:nvPicPr>
                  <p:cNvPr id="135" name="Picture 134">
                    <a:extLst>
                      <a:ext uri="{FF2B5EF4-FFF2-40B4-BE49-F238E27FC236}">
                        <a16:creationId xmlns:a16="http://schemas.microsoft.com/office/drawing/2014/main" id="{BC2B6931-7828-4D48-95E8-29778FCD5E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36" name="Picture 135">
                    <a:extLst>
                      <a:ext uri="{FF2B5EF4-FFF2-40B4-BE49-F238E27FC236}">
                        <a16:creationId xmlns:a16="http://schemas.microsoft.com/office/drawing/2014/main" id="{ADECC81F-283F-4111-BBD0-9BC3A9F050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pic>
            <p:nvPicPr>
              <p:cNvPr id="115" name="Picture 114">
                <a:extLst>
                  <a:ext uri="{FF2B5EF4-FFF2-40B4-BE49-F238E27FC236}">
                    <a16:creationId xmlns:a16="http://schemas.microsoft.com/office/drawing/2014/main" id="{C24A63BE-01C0-41D2-82CA-8675B4C54A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4376" y="2353833"/>
                <a:ext cx="204702" cy="360000"/>
              </a:xfrm>
              <a:prstGeom prst="rect">
                <a:avLst/>
              </a:prstGeom>
            </p:spPr>
          </p:pic>
          <p:grpSp>
            <p:nvGrpSpPr>
              <p:cNvPr id="116" name="Group 115">
                <a:extLst>
                  <a:ext uri="{FF2B5EF4-FFF2-40B4-BE49-F238E27FC236}">
                    <a16:creationId xmlns:a16="http://schemas.microsoft.com/office/drawing/2014/main" id="{43B62C84-5D30-4E50-A91D-F3EAA8F2DB8B}"/>
                  </a:ext>
                </a:extLst>
              </p:cNvPr>
              <p:cNvGrpSpPr/>
              <p:nvPr/>
            </p:nvGrpSpPr>
            <p:grpSpPr>
              <a:xfrm>
                <a:off x="3060649" y="1984433"/>
                <a:ext cx="1713228" cy="362890"/>
                <a:chOff x="1361956" y="5033323"/>
                <a:chExt cx="1713228" cy="362890"/>
              </a:xfrm>
            </p:grpSpPr>
            <p:grpSp>
              <p:nvGrpSpPr>
                <p:cNvPr id="119" name="Group 118">
                  <a:extLst>
                    <a:ext uri="{FF2B5EF4-FFF2-40B4-BE49-F238E27FC236}">
                      <a16:creationId xmlns:a16="http://schemas.microsoft.com/office/drawing/2014/main" id="{4F91874A-A12E-4A27-A22A-7EA09DC79376}"/>
                    </a:ext>
                  </a:extLst>
                </p:cNvPr>
                <p:cNvGrpSpPr/>
                <p:nvPr/>
              </p:nvGrpSpPr>
              <p:grpSpPr>
                <a:xfrm>
                  <a:off x="1361956" y="5036213"/>
                  <a:ext cx="851733" cy="360000"/>
                  <a:chOff x="1361956" y="5036213"/>
                  <a:chExt cx="851733" cy="360000"/>
                </a:xfrm>
              </p:grpSpPr>
              <p:grpSp>
                <p:nvGrpSpPr>
                  <p:cNvPr id="127" name="Group 126">
                    <a:extLst>
                      <a:ext uri="{FF2B5EF4-FFF2-40B4-BE49-F238E27FC236}">
                        <a16:creationId xmlns:a16="http://schemas.microsoft.com/office/drawing/2014/main" id="{4852859A-B5CB-4A02-8AEE-E378EA6BCCB1}"/>
                      </a:ext>
                    </a:extLst>
                  </p:cNvPr>
                  <p:cNvGrpSpPr/>
                  <p:nvPr/>
                </p:nvGrpSpPr>
                <p:grpSpPr>
                  <a:xfrm>
                    <a:off x="1361956" y="5036213"/>
                    <a:ext cx="420931" cy="360000"/>
                    <a:chOff x="1361956" y="5036213"/>
                    <a:chExt cx="420931" cy="360000"/>
                  </a:xfrm>
                </p:grpSpPr>
                <p:pic>
                  <p:nvPicPr>
                    <p:cNvPr id="131" name="Picture 130">
                      <a:extLst>
                        <a:ext uri="{FF2B5EF4-FFF2-40B4-BE49-F238E27FC236}">
                          <a16:creationId xmlns:a16="http://schemas.microsoft.com/office/drawing/2014/main" id="{E6C5D440-D1FE-4A12-8D22-90E3A39AD1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32" name="Picture 131">
                      <a:extLst>
                        <a:ext uri="{FF2B5EF4-FFF2-40B4-BE49-F238E27FC236}">
                          <a16:creationId xmlns:a16="http://schemas.microsoft.com/office/drawing/2014/main" id="{16994454-D41F-4189-B839-45F7B25F38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nvGrpSpPr>
                  <p:cNvPr id="128" name="Group 127">
                    <a:extLst>
                      <a:ext uri="{FF2B5EF4-FFF2-40B4-BE49-F238E27FC236}">
                        <a16:creationId xmlns:a16="http://schemas.microsoft.com/office/drawing/2014/main" id="{D513C8D6-E8CA-41AA-9500-5BA1CECAE777}"/>
                      </a:ext>
                    </a:extLst>
                  </p:cNvPr>
                  <p:cNvGrpSpPr/>
                  <p:nvPr/>
                </p:nvGrpSpPr>
                <p:grpSpPr>
                  <a:xfrm>
                    <a:off x="1792758" y="5036213"/>
                    <a:ext cx="420931" cy="360000"/>
                    <a:chOff x="1361956" y="5036213"/>
                    <a:chExt cx="420931" cy="360000"/>
                  </a:xfrm>
                </p:grpSpPr>
                <p:pic>
                  <p:nvPicPr>
                    <p:cNvPr id="129" name="Picture 128">
                      <a:extLst>
                        <a:ext uri="{FF2B5EF4-FFF2-40B4-BE49-F238E27FC236}">
                          <a16:creationId xmlns:a16="http://schemas.microsoft.com/office/drawing/2014/main" id="{A1991117-DB53-4439-8698-78B6A34220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30" name="Picture 129">
                      <a:extLst>
                        <a:ext uri="{FF2B5EF4-FFF2-40B4-BE49-F238E27FC236}">
                          <a16:creationId xmlns:a16="http://schemas.microsoft.com/office/drawing/2014/main" id="{DDD76337-F297-43E3-A538-20BC3D273D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grpSp>
              <p:nvGrpSpPr>
                <p:cNvPr id="120" name="Group 119">
                  <a:extLst>
                    <a:ext uri="{FF2B5EF4-FFF2-40B4-BE49-F238E27FC236}">
                      <a16:creationId xmlns:a16="http://schemas.microsoft.com/office/drawing/2014/main" id="{25DB33C3-FB4A-4129-8239-DC518852AC3C}"/>
                    </a:ext>
                  </a:extLst>
                </p:cNvPr>
                <p:cNvGrpSpPr/>
                <p:nvPr/>
              </p:nvGrpSpPr>
              <p:grpSpPr>
                <a:xfrm>
                  <a:off x="2223451" y="5033323"/>
                  <a:ext cx="851733" cy="360000"/>
                  <a:chOff x="1361956" y="5036213"/>
                  <a:chExt cx="851733" cy="360000"/>
                </a:xfrm>
              </p:grpSpPr>
              <p:grpSp>
                <p:nvGrpSpPr>
                  <p:cNvPr id="121" name="Group 120">
                    <a:extLst>
                      <a:ext uri="{FF2B5EF4-FFF2-40B4-BE49-F238E27FC236}">
                        <a16:creationId xmlns:a16="http://schemas.microsoft.com/office/drawing/2014/main" id="{3B6C6FDE-5B84-4355-8747-84C3CE092840}"/>
                      </a:ext>
                    </a:extLst>
                  </p:cNvPr>
                  <p:cNvGrpSpPr/>
                  <p:nvPr/>
                </p:nvGrpSpPr>
                <p:grpSpPr>
                  <a:xfrm>
                    <a:off x="1361956" y="5036213"/>
                    <a:ext cx="420931" cy="360000"/>
                    <a:chOff x="1361956" y="5036213"/>
                    <a:chExt cx="420931" cy="360000"/>
                  </a:xfrm>
                </p:grpSpPr>
                <p:pic>
                  <p:nvPicPr>
                    <p:cNvPr id="125" name="Picture 124">
                      <a:extLst>
                        <a:ext uri="{FF2B5EF4-FFF2-40B4-BE49-F238E27FC236}">
                          <a16:creationId xmlns:a16="http://schemas.microsoft.com/office/drawing/2014/main" id="{89F6FF5E-6C36-4A3A-8E39-928B92F4DE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26" name="Picture 125">
                      <a:extLst>
                        <a:ext uri="{FF2B5EF4-FFF2-40B4-BE49-F238E27FC236}">
                          <a16:creationId xmlns:a16="http://schemas.microsoft.com/office/drawing/2014/main" id="{75884254-3C7B-4979-A1ED-F5C9E07118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nvGrpSpPr>
                  <p:cNvPr id="122" name="Group 121">
                    <a:extLst>
                      <a:ext uri="{FF2B5EF4-FFF2-40B4-BE49-F238E27FC236}">
                        <a16:creationId xmlns:a16="http://schemas.microsoft.com/office/drawing/2014/main" id="{B459B76E-01E7-419B-8AC8-19F4F47496E1}"/>
                      </a:ext>
                    </a:extLst>
                  </p:cNvPr>
                  <p:cNvGrpSpPr/>
                  <p:nvPr/>
                </p:nvGrpSpPr>
                <p:grpSpPr>
                  <a:xfrm>
                    <a:off x="1792758" y="5036213"/>
                    <a:ext cx="420931" cy="360000"/>
                    <a:chOff x="1361956" y="5036213"/>
                    <a:chExt cx="420931" cy="360000"/>
                  </a:xfrm>
                </p:grpSpPr>
                <p:pic>
                  <p:nvPicPr>
                    <p:cNvPr id="123" name="Picture 122">
                      <a:extLst>
                        <a:ext uri="{FF2B5EF4-FFF2-40B4-BE49-F238E27FC236}">
                          <a16:creationId xmlns:a16="http://schemas.microsoft.com/office/drawing/2014/main" id="{B40E8089-4B4D-4DD3-92FD-2738213910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24" name="Picture 123">
                      <a:extLst>
                        <a:ext uri="{FF2B5EF4-FFF2-40B4-BE49-F238E27FC236}">
                          <a16:creationId xmlns:a16="http://schemas.microsoft.com/office/drawing/2014/main" id="{F2F82E42-9D56-4363-9D39-4B6537BFE7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grpSp>
          <p:pic>
            <p:nvPicPr>
              <p:cNvPr id="117" name="Picture 11">
                <a:extLst>
                  <a:ext uri="{FF2B5EF4-FFF2-40B4-BE49-F238E27FC236}">
                    <a16:creationId xmlns:a16="http://schemas.microsoft.com/office/drawing/2014/main" id="{AB9C90EC-75BC-463A-8BFE-741FE67D2EC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64867" y="2742685"/>
                <a:ext cx="19823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11">
                <a:extLst>
                  <a:ext uri="{FF2B5EF4-FFF2-40B4-BE49-F238E27FC236}">
                    <a16:creationId xmlns:a16="http://schemas.microsoft.com/office/drawing/2014/main" id="{3C6122B9-B0D9-4D83-AD81-76A1010B303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4801" y="2742685"/>
                <a:ext cx="19823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7" name="TextBox 96">
              <a:extLst>
                <a:ext uri="{FF2B5EF4-FFF2-40B4-BE49-F238E27FC236}">
                  <a16:creationId xmlns:a16="http://schemas.microsoft.com/office/drawing/2014/main" id="{A71DD66E-3475-4F36-9D9F-4FADBFC9A0F6}"/>
                </a:ext>
              </a:extLst>
            </p:cNvPr>
            <p:cNvSpPr txBox="1"/>
            <p:nvPr/>
          </p:nvSpPr>
          <p:spPr>
            <a:xfrm>
              <a:off x="9372600" y="3925505"/>
              <a:ext cx="2209800" cy="369332"/>
            </a:xfrm>
            <a:prstGeom prst="rect">
              <a:avLst/>
            </a:prstGeom>
            <a:noFill/>
          </p:spPr>
          <p:txBody>
            <a:bodyPr wrap="square" rtlCol="0">
              <a:spAutoFit/>
            </a:bodyPr>
            <a:lstStyle/>
            <a:p>
              <a:r>
                <a:rPr lang="en-ZA" dirty="0"/>
                <a:t>125 additional DALYs</a:t>
              </a:r>
            </a:p>
          </p:txBody>
        </p:sp>
      </p:grpSp>
    </p:spTree>
    <p:extLst>
      <p:ext uri="{BB962C8B-B14F-4D97-AF65-F5344CB8AC3E}">
        <p14:creationId xmlns:p14="http://schemas.microsoft.com/office/powerpoint/2010/main" val="3094230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582970-D66E-4BFC-B8EC-9D7A50B4786B}"/>
              </a:ext>
            </a:extLst>
          </p:cNvPr>
          <p:cNvSpPr txBox="1"/>
          <p:nvPr/>
        </p:nvSpPr>
        <p:spPr>
          <a:xfrm>
            <a:off x="533400" y="457200"/>
            <a:ext cx="3661872" cy="584775"/>
          </a:xfrm>
          <a:prstGeom prst="rect">
            <a:avLst/>
          </a:prstGeom>
          <a:solidFill>
            <a:srgbClr val="00B050"/>
          </a:solidFill>
          <a:ln>
            <a:solidFill>
              <a:srgbClr val="00B050"/>
            </a:solidFill>
          </a:ln>
        </p:spPr>
        <p:txBody>
          <a:bodyPr wrap="square" rtlCol="0">
            <a:spAutoFit/>
          </a:bodyPr>
          <a:lstStyle/>
          <a:p>
            <a:pPr algn="ctr"/>
            <a:r>
              <a:rPr lang="en-ZA" sz="3200" dirty="0">
                <a:solidFill>
                  <a:schemeClr val="bg1"/>
                </a:solidFill>
              </a:rPr>
              <a:t>HIV SYNTHESIS</a:t>
            </a:r>
          </a:p>
        </p:txBody>
      </p:sp>
      <p:sp>
        <p:nvSpPr>
          <p:cNvPr id="4" name="Rectangle 3">
            <a:extLst>
              <a:ext uri="{FF2B5EF4-FFF2-40B4-BE49-F238E27FC236}">
                <a16:creationId xmlns:a16="http://schemas.microsoft.com/office/drawing/2014/main" id="{B0FD13B7-43EB-4B4B-9C13-9F7922906E35}"/>
              </a:ext>
            </a:extLst>
          </p:cNvPr>
          <p:cNvSpPr/>
          <p:nvPr/>
        </p:nvSpPr>
        <p:spPr>
          <a:xfrm>
            <a:off x="8156430" y="25096"/>
            <a:ext cx="3916800" cy="657857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037BE9A-0394-4D50-9BC9-EACE5DBEC0A0}"/>
              </a:ext>
            </a:extLst>
          </p:cNvPr>
          <p:cNvSpPr txBox="1"/>
          <p:nvPr/>
        </p:nvSpPr>
        <p:spPr>
          <a:xfrm>
            <a:off x="8071157" y="6570317"/>
            <a:ext cx="4108304" cy="2818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a:ea typeface="+mn-ea"/>
                <a:cs typeface="+mn-cs"/>
              </a:rPr>
              <a:t>*n&lt;0.5; #n=0; numbers ≥0.5 rounded up</a:t>
            </a:r>
          </a:p>
        </p:txBody>
      </p:sp>
      <p:sp>
        <p:nvSpPr>
          <p:cNvPr id="6" name="Rounded Rectangle 25">
            <a:extLst>
              <a:ext uri="{FF2B5EF4-FFF2-40B4-BE49-F238E27FC236}">
                <a16:creationId xmlns:a16="http://schemas.microsoft.com/office/drawing/2014/main" id="{ED68BCA0-2A46-4C64-BFF4-D06908060CD0}"/>
              </a:ext>
            </a:extLst>
          </p:cNvPr>
          <p:cNvSpPr/>
          <p:nvPr/>
        </p:nvSpPr>
        <p:spPr>
          <a:xfrm>
            <a:off x="9212041" y="1126840"/>
            <a:ext cx="1685545" cy="5482348"/>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9DF8DBAF-2508-41CB-8CB2-1BF3450BAEF2}"/>
              </a:ext>
            </a:extLst>
          </p:cNvPr>
          <p:cNvSpPr txBox="1"/>
          <p:nvPr/>
        </p:nvSpPr>
        <p:spPr>
          <a:xfrm>
            <a:off x="9298443" y="1102886"/>
            <a:ext cx="1494119" cy="313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a:ea typeface="+mn-ea"/>
                <a:cs typeface="+mn-cs"/>
              </a:rPr>
              <a:t>TLD</a:t>
            </a:r>
          </a:p>
        </p:txBody>
      </p:sp>
      <p:grpSp>
        <p:nvGrpSpPr>
          <p:cNvPr id="8" name="Group 7">
            <a:extLst>
              <a:ext uri="{FF2B5EF4-FFF2-40B4-BE49-F238E27FC236}">
                <a16:creationId xmlns:a16="http://schemas.microsoft.com/office/drawing/2014/main" id="{015D15E2-5A1F-4531-970A-FCDD17A9855D}"/>
              </a:ext>
            </a:extLst>
          </p:cNvPr>
          <p:cNvGrpSpPr/>
          <p:nvPr/>
        </p:nvGrpSpPr>
        <p:grpSpPr>
          <a:xfrm>
            <a:off x="9311324" y="1406632"/>
            <a:ext cx="1481238" cy="1206668"/>
            <a:chOff x="251997" y="879064"/>
            <a:chExt cx="1881603" cy="1296045"/>
          </a:xfrm>
        </p:grpSpPr>
        <p:sp>
          <p:nvSpPr>
            <p:cNvPr id="9" name="Rounded Rectangle 24">
              <a:extLst>
                <a:ext uri="{FF2B5EF4-FFF2-40B4-BE49-F238E27FC236}">
                  <a16:creationId xmlns:a16="http://schemas.microsoft.com/office/drawing/2014/main" id="{B1C2A4D1-6D97-4799-80C2-D61079B0F390}"/>
                </a:ext>
              </a:extLst>
            </p:cNvPr>
            <p:cNvSpPr/>
            <p:nvPr/>
          </p:nvSpPr>
          <p:spPr>
            <a:xfrm>
              <a:off x="251997" y="883767"/>
              <a:ext cx="1881603" cy="12913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1E25023A-69CC-4A4A-B33E-822017767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29" y="1129292"/>
              <a:ext cx="360609" cy="386665"/>
            </a:xfrm>
            <a:prstGeom prst="rect">
              <a:avLst/>
            </a:prstGeom>
          </p:spPr>
        </p:pic>
        <p:sp>
          <p:nvSpPr>
            <p:cNvPr id="11" name="TextBox 10">
              <a:extLst>
                <a:ext uri="{FF2B5EF4-FFF2-40B4-BE49-F238E27FC236}">
                  <a16:creationId xmlns:a16="http://schemas.microsoft.com/office/drawing/2014/main" id="{19DB6EBE-A8F4-4449-B7FC-5A9C433EE11F}"/>
                </a:ext>
              </a:extLst>
            </p:cNvPr>
            <p:cNvSpPr txBox="1"/>
            <p:nvPr/>
          </p:nvSpPr>
          <p:spPr>
            <a:xfrm>
              <a:off x="267058" y="879064"/>
              <a:ext cx="1862895" cy="2809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dirty="0">
                  <a:solidFill>
                    <a:prstClr val="black"/>
                  </a:solidFill>
                  <a:latin typeface="Calibri"/>
                </a:rPr>
                <a:t>2</a:t>
              </a:r>
              <a:r>
                <a:rPr kumimoji="0" lang="en-ZA" sz="1100" b="0" i="0" u="none" strike="noStrike" kern="1200" cap="none" spc="0" normalizeH="0" baseline="0" noProof="0" dirty="0">
                  <a:ln>
                    <a:noFill/>
                  </a:ln>
                  <a:solidFill>
                    <a:prstClr val="black"/>
                  </a:solidFill>
                  <a:effectLst/>
                  <a:uLnTx/>
                  <a:uFillTx/>
                  <a:latin typeface="Calibri"/>
                  <a:ea typeface="+mn-ea"/>
                  <a:cs typeface="+mn-cs"/>
                </a:rPr>
                <a:t> more NTD</a:t>
              </a:r>
            </a:p>
          </p:txBody>
        </p:sp>
      </p:grpSp>
      <p:sp>
        <p:nvSpPr>
          <p:cNvPr id="12" name="Rounded Rectangle 37">
            <a:extLst>
              <a:ext uri="{FF2B5EF4-FFF2-40B4-BE49-F238E27FC236}">
                <a16:creationId xmlns:a16="http://schemas.microsoft.com/office/drawing/2014/main" id="{12823964-D45D-4C7B-B463-FA76FE694285}"/>
              </a:ext>
            </a:extLst>
          </p:cNvPr>
          <p:cNvSpPr/>
          <p:nvPr/>
        </p:nvSpPr>
        <p:spPr>
          <a:xfrm>
            <a:off x="9312805" y="2708961"/>
            <a:ext cx="1481237" cy="37904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E1E19F01-7C1F-45BA-AA21-404E44FC87C7}"/>
              </a:ext>
            </a:extLst>
          </p:cNvPr>
          <p:cNvSpPr txBox="1"/>
          <p:nvPr/>
        </p:nvSpPr>
        <p:spPr>
          <a:xfrm>
            <a:off x="9323180" y="3734123"/>
            <a:ext cx="1505223"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 noProof="0" dirty="0">
                <a:solidFill>
                  <a:prstClr val="black"/>
                </a:solidFill>
                <a:latin typeface="Calibri"/>
              </a:rPr>
              <a:t>35 fewer sexual transmissions</a:t>
            </a:r>
            <a:endParaRPr kumimoji="0" lang="en-ZA" sz="115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E212C721-D9D7-4F79-B269-E5B17E72A3E8}"/>
              </a:ext>
            </a:extLst>
          </p:cNvPr>
          <p:cNvSpPr txBox="1"/>
          <p:nvPr/>
        </p:nvSpPr>
        <p:spPr>
          <a:xfrm>
            <a:off x="9326051" y="2706212"/>
            <a:ext cx="1466511" cy="266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Calibri"/>
              </a:rPr>
              <a:t>38</a:t>
            </a:r>
            <a:r>
              <a:rPr kumimoji="0" lang="en-US" sz="1100" b="0" i="0" u="none" strike="noStrike" kern="1200" cap="none" spc="0" normalizeH="0" baseline="0" noProof="0" dirty="0">
                <a:ln>
                  <a:noFill/>
                </a:ln>
                <a:solidFill>
                  <a:prstClr val="black"/>
                </a:solidFill>
                <a:effectLst/>
                <a:uLnTx/>
                <a:uFillTx/>
                <a:latin typeface="Calibri"/>
                <a:ea typeface="+mn-ea"/>
                <a:cs typeface="+mn-cs"/>
              </a:rPr>
              <a:t> more women alive</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B66FF417-8E6C-44A1-8C19-1F7154365799}"/>
              </a:ext>
            </a:extLst>
          </p:cNvPr>
          <p:cNvSpPr txBox="1"/>
          <p:nvPr/>
        </p:nvSpPr>
        <p:spPr>
          <a:xfrm>
            <a:off x="9298443" y="5333017"/>
            <a:ext cx="150522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Calibri"/>
              </a:rPr>
              <a:t>29</a:t>
            </a:r>
            <a:r>
              <a:rPr kumimoji="0" lang="en-US" sz="1100" b="0" i="0" u="none" strike="noStrike" kern="1200" cap="none" spc="0" normalizeH="0" baseline="0" noProof="0" dirty="0">
                <a:ln>
                  <a:noFill/>
                </a:ln>
                <a:solidFill>
                  <a:prstClr val="black"/>
                </a:solidFill>
                <a:effectLst/>
                <a:uLnTx/>
                <a:uFillTx/>
                <a:latin typeface="Calibri"/>
                <a:ea typeface="+mn-ea"/>
                <a:cs typeface="+mn-cs"/>
              </a:rPr>
              <a:t> fewer MTC transmissions</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CD78F841-947D-4F36-9A8A-1EC4726EED29}"/>
              </a:ext>
            </a:extLst>
          </p:cNvPr>
          <p:cNvGrpSpPr/>
          <p:nvPr/>
        </p:nvGrpSpPr>
        <p:grpSpPr>
          <a:xfrm>
            <a:off x="9401647" y="4123362"/>
            <a:ext cx="1299028" cy="379377"/>
            <a:chOff x="990600" y="3772493"/>
            <a:chExt cx="1831152" cy="372787"/>
          </a:xfrm>
        </p:grpSpPr>
        <p:grpSp>
          <p:nvGrpSpPr>
            <p:cNvPr id="17" name="Group 16">
              <a:extLst>
                <a:ext uri="{FF2B5EF4-FFF2-40B4-BE49-F238E27FC236}">
                  <a16:creationId xmlns:a16="http://schemas.microsoft.com/office/drawing/2014/main" id="{A2C4EE3A-257D-4DDA-8DD6-A3D98F693A2F}"/>
                </a:ext>
              </a:extLst>
            </p:cNvPr>
            <p:cNvGrpSpPr/>
            <p:nvPr/>
          </p:nvGrpSpPr>
          <p:grpSpPr>
            <a:xfrm>
              <a:off x="990600" y="3772493"/>
              <a:ext cx="907132" cy="372787"/>
              <a:chOff x="1105789" y="3772493"/>
              <a:chExt cx="907132" cy="372787"/>
            </a:xfrm>
          </p:grpSpPr>
          <p:grpSp>
            <p:nvGrpSpPr>
              <p:cNvPr id="25" name="Group 24">
                <a:extLst>
                  <a:ext uri="{FF2B5EF4-FFF2-40B4-BE49-F238E27FC236}">
                    <a16:creationId xmlns:a16="http://schemas.microsoft.com/office/drawing/2014/main" id="{A9A2C365-ED44-41CF-9B96-7EFFFDF4013A}"/>
                  </a:ext>
                </a:extLst>
              </p:cNvPr>
              <p:cNvGrpSpPr/>
              <p:nvPr/>
            </p:nvGrpSpPr>
            <p:grpSpPr>
              <a:xfrm>
                <a:off x="1105789" y="3775212"/>
                <a:ext cx="445122" cy="370068"/>
                <a:chOff x="1105789" y="3775212"/>
                <a:chExt cx="445122" cy="370068"/>
              </a:xfrm>
            </p:grpSpPr>
            <p:pic>
              <p:nvPicPr>
                <p:cNvPr id="29" name="Picture 11">
                  <a:extLst>
                    <a:ext uri="{FF2B5EF4-FFF2-40B4-BE49-F238E27FC236}">
                      <a16:creationId xmlns:a16="http://schemas.microsoft.com/office/drawing/2014/main" id="{07B39DE4-5743-46F4-9177-AA714826D4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1">
                  <a:extLst>
                    <a:ext uri="{FF2B5EF4-FFF2-40B4-BE49-F238E27FC236}">
                      <a16:creationId xmlns:a16="http://schemas.microsoft.com/office/drawing/2014/main" id="{0367266F-A565-4D01-80AA-C5BAFF05AB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 name="Group 25">
                <a:extLst>
                  <a:ext uri="{FF2B5EF4-FFF2-40B4-BE49-F238E27FC236}">
                    <a16:creationId xmlns:a16="http://schemas.microsoft.com/office/drawing/2014/main" id="{6D4D8260-132E-49E2-895F-A36E0B40D00F}"/>
                  </a:ext>
                </a:extLst>
              </p:cNvPr>
              <p:cNvGrpSpPr/>
              <p:nvPr/>
            </p:nvGrpSpPr>
            <p:grpSpPr>
              <a:xfrm>
                <a:off x="1567799" y="3772493"/>
                <a:ext cx="445122" cy="370068"/>
                <a:chOff x="1105789" y="3775212"/>
                <a:chExt cx="445122" cy="370068"/>
              </a:xfrm>
            </p:grpSpPr>
            <p:pic>
              <p:nvPicPr>
                <p:cNvPr id="27" name="Picture 11">
                  <a:extLst>
                    <a:ext uri="{FF2B5EF4-FFF2-40B4-BE49-F238E27FC236}">
                      <a16:creationId xmlns:a16="http://schemas.microsoft.com/office/drawing/2014/main" id="{F98A3044-CD99-4BB2-9F0C-71258984BA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1">
                  <a:extLst>
                    <a:ext uri="{FF2B5EF4-FFF2-40B4-BE49-F238E27FC236}">
                      <a16:creationId xmlns:a16="http://schemas.microsoft.com/office/drawing/2014/main" id="{345051C7-57AD-44EF-866B-6C05968E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a:extLst>
                <a:ext uri="{FF2B5EF4-FFF2-40B4-BE49-F238E27FC236}">
                  <a16:creationId xmlns:a16="http://schemas.microsoft.com/office/drawing/2014/main" id="{C3E59416-E6CD-4FBE-92A1-64D99E2216E2}"/>
                </a:ext>
              </a:extLst>
            </p:cNvPr>
            <p:cNvGrpSpPr/>
            <p:nvPr/>
          </p:nvGrpSpPr>
          <p:grpSpPr>
            <a:xfrm>
              <a:off x="1914620" y="3772493"/>
              <a:ext cx="907132" cy="372787"/>
              <a:chOff x="1105789" y="3772493"/>
              <a:chExt cx="907132" cy="372787"/>
            </a:xfrm>
          </p:grpSpPr>
          <p:grpSp>
            <p:nvGrpSpPr>
              <p:cNvPr id="19" name="Group 18">
                <a:extLst>
                  <a:ext uri="{FF2B5EF4-FFF2-40B4-BE49-F238E27FC236}">
                    <a16:creationId xmlns:a16="http://schemas.microsoft.com/office/drawing/2014/main" id="{8321366E-D63B-4501-9ADE-FDF8BD645B3B}"/>
                  </a:ext>
                </a:extLst>
              </p:cNvPr>
              <p:cNvGrpSpPr/>
              <p:nvPr/>
            </p:nvGrpSpPr>
            <p:grpSpPr>
              <a:xfrm>
                <a:off x="1105789" y="3775212"/>
                <a:ext cx="445122" cy="370068"/>
                <a:chOff x="1105789" y="3775212"/>
                <a:chExt cx="445122" cy="370068"/>
              </a:xfrm>
            </p:grpSpPr>
            <p:pic>
              <p:nvPicPr>
                <p:cNvPr id="23" name="Picture 11">
                  <a:extLst>
                    <a:ext uri="{FF2B5EF4-FFF2-40B4-BE49-F238E27FC236}">
                      <a16:creationId xmlns:a16="http://schemas.microsoft.com/office/drawing/2014/main" id="{99723513-F9E3-46FC-B8ED-644C0FFCB3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1">
                  <a:extLst>
                    <a:ext uri="{FF2B5EF4-FFF2-40B4-BE49-F238E27FC236}">
                      <a16:creationId xmlns:a16="http://schemas.microsoft.com/office/drawing/2014/main" id="{4C20E15B-E81C-460E-B846-FA622FDE00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a:extLst>
                  <a:ext uri="{FF2B5EF4-FFF2-40B4-BE49-F238E27FC236}">
                    <a16:creationId xmlns:a16="http://schemas.microsoft.com/office/drawing/2014/main" id="{9C9A8DDA-7519-4DDA-9BDE-C63B8918F9D3}"/>
                  </a:ext>
                </a:extLst>
              </p:cNvPr>
              <p:cNvGrpSpPr/>
              <p:nvPr/>
            </p:nvGrpSpPr>
            <p:grpSpPr>
              <a:xfrm>
                <a:off x="1567799" y="3772493"/>
                <a:ext cx="445122" cy="370068"/>
                <a:chOff x="1105789" y="3775212"/>
                <a:chExt cx="445122" cy="370068"/>
              </a:xfrm>
            </p:grpSpPr>
            <p:pic>
              <p:nvPicPr>
                <p:cNvPr id="21" name="Picture 11">
                  <a:extLst>
                    <a:ext uri="{FF2B5EF4-FFF2-40B4-BE49-F238E27FC236}">
                      <a16:creationId xmlns:a16="http://schemas.microsoft.com/office/drawing/2014/main" id="{B07A9C86-140C-4045-AA7F-EC90237C03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1">
                  <a:extLst>
                    <a:ext uri="{FF2B5EF4-FFF2-40B4-BE49-F238E27FC236}">
                      <a16:creationId xmlns:a16="http://schemas.microsoft.com/office/drawing/2014/main" id="{31E47292-7A9D-467C-88A5-8973D38808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31" name="TextBox 30">
            <a:extLst>
              <a:ext uri="{FF2B5EF4-FFF2-40B4-BE49-F238E27FC236}">
                <a16:creationId xmlns:a16="http://schemas.microsoft.com/office/drawing/2014/main" id="{C02B07EC-1766-4871-B3C5-BE6DDC0B7E20}"/>
              </a:ext>
            </a:extLst>
          </p:cNvPr>
          <p:cNvSpPr txBox="1"/>
          <p:nvPr/>
        </p:nvSpPr>
        <p:spPr>
          <a:xfrm>
            <a:off x="8041487" y="6424"/>
            <a:ext cx="4108304" cy="1046440"/>
          </a:xfrm>
          <a:prstGeom prst="rect">
            <a:avLst/>
          </a:prstGeom>
          <a:noFill/>
        </p:spPr>
        <p:txBody>
          <a:bodyPr wrap="square" rtlCol="0">
            <a:spAutoFit/>
          </a:bodyPr>
          <a:lstStyle/>
          <a:p>
            <a:pPr lvl="0" algn="ctr"/>
            <a:r>
              <a:rPr lang="en-US" b="1" dirty="0"/>
              <a:t>SYNTHESIS: May 2019 </a:t>
            </a:r>
            <a:r>
              <a:rPr lang="en-US" b="1" dirty="0" err="1"/>
              <a:t>Tsepamo</a:t>
            </a:r>
            <a:endParaRPr lang="en-US" b="1" dirty="0"/>
          </a:p>
          <a:p>
            <a:pPr lvl="0" algn="ctr"/>
            <a:r>
              <a:rPr lang="en-US" b="1" dirty="0"/>
              <a:t>Incl. NAMSAL/ADVANCE, PDR 9%</a:t>
            </a:r>
            <a:br>
              <a:rPr lang="en-US" b="1" dirty="0">
                <a:solidFill>
                  <a:srgbClr val="7030A0"/>
                </a:solidFill>
              </a:rPr>
            </a:br>
            <a:r>
              <a:rPr kumimoji="0" lang="en-US" sz="1300" b="0" i="0" u="none" strike="noStrike" kern="1200" cap="none" spc="0" normalizeH="0" baseline="0" noProof="0" dirty="0">
                <a:ln>
                  <a:noFill/>
                </a:ln>
                <a:solidFill>
                  <a:prstClr val="black"/>
                </a:solidFill>
                <a:effectLst/>
                <a:uLnTx/>
                <a:uFillTx/>
                <a:latin typeface="Calibri"/>
                <a:ea typeface="+mn-ea"/>
                <a:cs typeface="+mn-cs"/>
              </a:rPr>
              <a:t>For every 1000 WCP </a:t>
            </a:r>
            <a:r>
              <a:rPr kumimoji="0" lang="en-US" sz="1300" b="0" i="0" u="none" strike="noStrike" kern="1200" cap="none" spc="0" normalizeH="0" noProof="0" dirty="0">
                <a:ln>
                  <a:noFill/>
                </a:ln>
                <a:solidFill>
                  <a:prstClr val="black"/>
                </a:solidFill>
                <a:effectLst/>
                <a:uLnTx/>
                <a:uFillTx/>
                <a:latin typeface="Calibri"/>
                <a:ea typeface="+mn-ea"/>
                <a:cs typeface="+mn-cs"/>
              </a:rPr>
              <a:t>wanting more children </a:t>
            </a:r>
            <a:r>
              <a:rPr kumimoji="0" lang="en-US" sz="1300" b="1" i="0" u="none" strike="noStrike" kern="1200" cap="none" spc="0" normalizeH="0" baseline="0" noProof="0" dirty="0">
                <a:ln>
                  <a:noFill/>
                </a:ln>
                <a:effectLst/>
                <a:uLnTx/>
                <a:uFillTx/>
                <a:latin typeface="Calibri"/>
                <a:ea typeface="+mn-ea"/>
                <a:cs typeface="+mn-cs"/>
              </a:rPr>
              <a:t>starting ART</a:t>
            </a:r>
            <a:r>
              <a:rPr kumimoji="0" lang="en-US" sz="1300" b="0" i="0" u="none" strike="noStrike" kern="1200" cap="none" spc="0" normalizeH="0" baseline="0" noProof="0" dirty="0">
                <a:ln>
                  <a:noFill/>
                </a:ln>
                <a:solidFill>
                  <a:prstClr val="black"/>
                </a:solidFill>
                <a:effectLst/>
                <a:uLnTx/>
                <a:uFillTx/>
                <a:latin typeface="Calibri"/>
                <a:ea typeface="+mn-ea"/>
                <a:cs typeface="+mn-cs"/>
              </a:rPr>
              <a:t>, per year, compared with </a:t>
            </a:r>
            <a:r>
              <a:rPr kumimoji="0" lang="en-US" sz="1300" b="1" i="1" u="none" strike="noStrike" kern="1200" cap="none" spc="0" normalizeH="0" baseline="0" noProof="0" dirty="0">
                <a:ln>
                  <a:noFill/>
                </a:ln>
                <a:solidFill>
                  <a:srgbClr val="0070C0"/>
                </a:solidFill>
                <a:effectLst/>
                <a:uLnTx/>
                <a:uFillTx/>
                <a:latin typeface="Calibri"/>
                <a:ea typeface="+mn-ea"/>
                <a:cs typeface="+mn-cs"/>
              </a:rPr>
              <a:t>TLE</a:t>
            </a:r>
            <a:r>
              <a:rPr lang="en-US" sz="1300" dirty="0">
                <a:solidFill>
                  <a:prstClr val="black"/>
                </a:solidFill>
                <a:latin typeface="Calibri"/>
              </a:rPr>
              <a:t> </a:t>
            </a:r>
            <a:r>
              <a:rPr lang="en-US" sz="1300" b="1" i="1" dirty="0">
                <a:solidFill>
                  <a:prstClr val="black"/>
                </a:solidFill>
                <a:latin typeface="Calibri"/>
              </a:rPr>
              <a:t>(average over 20 years)</a:t>
            </a:r>
            <a:r>
              <a:rPr kumimoji="0" lang="en-US" sz="1300" b="0" i="0" u="none" strike="noStrike" kern="1200" cap="none" spc="0" normalizeH="0" baseline="0" noProof="0" dirty="0">
                <a:ln>
                  <a:noFill/>
                </a:ln>
                <a:solidFill>
                  <a:prstClr val="black"/>
                </a:solidFill>
                <a:effectLst/>
                <a:uLnTx/>
                <a:uFillTx/>
                <a:latin typeface="Calibri"/>
                <a:ea typeface="+mn-ea"/>
                <a:cs typeface="+mn-cs"/>
              </a:rPr>
              <a:t>:</a:t>
            </a:r>
            <a:endParaRPr kumimoji="0" lang="en-ZA"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74251DBB-9F5E-406A-84AB-83FADFB81FF1}"/>
              </a:ext>
            </a:extLst>
          </p:cNvPr>
          <p:cNvSpPr txBox="1"/>
          <p:nvPr/>
        </p:nvSpPr>
        <p:spPr>
          <a:xfrm>
            <a:off x="9323180" y="1978624"/>
            <a:ext cx="1494119" cy="266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dirty="0">
                <a:solidFill>
                  <a:prstClr val="black"/>
                </a:solidFill>
                <a:latin typeface="Calibri"/>
              </a:rPr>
              <a:t>1</a:t>
            </a:r>
            <a:r>
              <a:rPr kumimoji="0" lang="en-ZA" sz="1100" b="0" i="0" u="none" strike="noStrike" kern="1200" cap="none" spc="0" normalizeH="0" baseline="0" noProof="0" dirty="0">
                <a:ln>
                  <a:noFill/>
                </a:ln>
                <a:solidFill>
                  <a:prstClr val="black"/>
                </a:solidFill>
                <a:effectLst/>
                <a:uLnTx/>
                <a:uFillTx/>
                <a:latin typeface="Calibri"/>
                <a:ea typeface="+mn-ea"/>
                <a:cs typeface="+mn-cs"/>
              </a:rPr>
              <a:t> more </a:t>
            </a:r>
            <a:r>
              <a:rPr lang="en-ZA" sz="1100" dirty="0">
                <a:solidFill>
                  <a:prstClr val="black"/>
                </a:solidFill>
                <a:latin typeface="Calibri"/>
              </a:rPr>
              <a:t>NND</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3" name="Picture 2">
            <a:extLst>
              <a:ext uri="{FF2B5EF4-FFF2-40B4-BE49-F238E27FC236}">
                <a16:creationId xmlns:a16="http://schemas.microsoft.com/office/drawing/2014/main" id="{0248844B-F9C9-4075-92FD-23B908565B7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915306" y="2188258"/>
            <a:ext cx="288000" cy="35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a:extLst>
              <a:ext uri="{FF2B5EF4-FFF2-40B4-BE49-F238E27FC236}">
                <a16:creationId xmlns:a16="http://schemas.microsoft.com/office/drawing/2014/main" id="{56A32A0C-8152-4F8B-977A-E4110AE49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5369" y="1639794"/>
            <a:ext cx="283879" cy="360000"/>
          </a:xfrm>
          <a:prstGeom prst="rect">
            <a:avLst/>
          </a:prstGeom>
        </p:spPr>
      </p:pic>
      <p:grpSp>
        <p:nvGrpSpPr>
          <p:cNvPr id="35" name="Group 34">
            <a:extLst>
              <a:ext uri="{FF2B5EF4-FFF2-40B4-BE49-F238E27FC236}">
                <a16:creationId xmlns:a16="http://schemas.microsoft.com/office/drawing/2014/main" id="{AC9C4810-DAC7-443D-B957-07704D7CD16C}"/>
              </a:ext>
            </a:extLst>
          </p:cNvPr>
          <p:cNvGrpSpPr/>
          <p:nvPr/>
        </p:nvGrpSpPr>
        <p:grpSpPr>
          <a:xfrm>
            <a:off x="9401896" y="2971506"/>
            <a:ext cx="1290989" cy="369958"/>
            <a:chOff x="1362766" y="3022610"/>
            <a:chExt cx="1290989" cy="369958"/>
          </a:xfrm>
        </p:grpSpPr>
        <p:pic>
          <p:nvPicPr>
            <p:cNvPr id="36" name="Picture 35">
              <a:extLst>
                <a:ext uri="{FF2B5EF4-FFF2-40B4-BE49-F238E27FC236}">
                  <a16:creationId xmlns:a16="http://schemas.microsoft.com/office/drawing/2014/main" id="{F9C09957-18F4-4513-8DA4-5BBA755390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2766" y="3026204"/>
              <a:ext cx="151896" cy="366364"/>
            </a:xfrm>
            <a:prstGeom prst="rect">
              <a:avLst/>
            </a:prstGeom>
          </p:spPr>
        </p:pic>
        <p:pic>
          <p:nvPicPr>
            <p:cNvPr id="37" name="Picture 36">
              <a:extLst>
                <a:ext uri="{FF2B5EF4-FFF2-40B4-BE49-F238E27FC236}">
                  <a16:creationId xmlns:a16="http://schemas.microsoft.com/office/drawing/2014/main" id="{2828CB5B-FB10-423E-967F-4CC4BDE062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6642" y="3026204"/>
              <a:ext cx="151896" cy="366364"/>
            </a:xfrm>
            <a:prstGeom prst="rect">
              <a:avLst/>
            </a:prstGeom>
          </p:spPr>
        </p:pic>
        <p:pic>
          <p:nvPicPr>
            <p:cNvPr id="38" name="Picture 37">
              <a:extLst>
                <a:ext uri="{FF2B5EF4-FFF2-40B4-BE49-F238E27FC236}">
                  <a16:creationId xmlns:a16="http://schemas.microsoft.com/office/drawing/2014/main" id="{699ACFD6-C6D1-4AEA-85A1-8C61AED3F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0518" y="3026204"/>
              <a:ext cx="151896" cy="366364"/>
            </a:xfrm>
            <a:prstGeom prst="rect">
              <a:avLst/>
            </a:prstGeom>
          </p:spPr>
        </p:pic>
        <p:pic>
          <p:nvPicPr>
            <p:cNvPr id="39" name="Picture 38">
              <a:extLst>
                <a:ext uri="{FF2B5EF4-FFF2-40B4-BE49-F238E27FC236}">
                  <a16:creationId xmlns:a16="http://schemas.microsoft.com/office/drawing/2014/main" id="{886A37CB-D70E-4106-BC99-3DF6E41480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4394" y="3026204"/>
              <a:ext cx="151896" cy="366364"/>
            </a:xfrm>
            <a:prstGeom prst="rect">
              <a:avLst/>
            </a:prstGeom>
          </p:spPr>
        </p:pic>
        <p:pic>
          <p:nvPicPr>
            <p:cNvPr id="40" name="Picture 39">
              <a:extLst>
                <a:ext uri="{FF2B5EF4-FFF2-40B4-BE49-F238E27FC236}">
                  <a16:creationId xmlns:a16="http://schemas.microsoft.com/office/drawing/2014/main" id="{CF8279A7-A923-4689-90C4-5802C4A594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2280" y="3022610"/>
              <a:ext cx="151896" cy="366364"/>
            </a:xfrm>
            <a:prstGeom prst="rect">
              <a:avLst/>
            </a:prstGeom>
          </p:spPr>
        </p:pic>
        <p:pic>
          <p:nvPicPr>
            <p:cNvPr id="41" name="Picture 40">
              <a:extLst>
                <a:ext uri="{FF2B5EF4-FFF2-40B4-BE49-F238E27FC236}">
                  <a16:creationId xmlns:a16="http://schemas.microsoft.com/office/drawing/2014/main" id="{B4254EF3-F2C2-4C10-B4B3-0E71954DD2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6156" y="3022610"/>
              <a:ext cx="151896" cy="366364"/>
            </a:xfrm>
            <a:prstGeom prst="rect">
              <a:avLst/>
            </a:prstGeom>
          </p:spPr>
        </p:pic>
        <p:pic>
          <p:nvPicPr>
            <p:cNvPr id="42" name="Picture 41">
              <a:extLst>
                <a:ext uri="{FF2B5EF4-FFF2-40B4-BE49-F238E27FC236}">
                  <a16:creationId xmlns:a16="http://schemas.microsoft.com/office/drawing/2014/main" id="{73373759-C496-4381-9DA7-146527B1D8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032" y="3022610"/>
              <a:ext cx="151896" cy="366364"/>
            </a:xfrm>
            <a:prstGeom prst="rect">
              <a:avLst/>
            </a:prstGeom>
          </p:spPr>
        </p:pic>
        <p:pic>
          <p:nvPicPr>
            <p:cNvPr id="43" name="Picture 42">
              <a:extLst>
                <a:ext uri="{FF2B5EF4-FFF2-40B4-BE49-F238E27FC236}">
                  <a16:creationId xmlns:a16="http://schemas.microsoft.com/office/drawing/2014/main" id="{B03C32CA-15C5-4387-88EA-C72C1D0C19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1859" y="3025189"/>
              <a:ext cx="151896" cy="366364"/>
            </a:xfrm>
            <a:prstGeom prst="rect">
              <a:avLst/>
            </a:prstGeom>
          </p:spPr>
        </p:pic>
      </p:grpSp>
      <p:sp>
        <p:nvSpPr>
          <p:cNvPr id="44" name="TextBox 43">
            <a:extLst>
              <a:ext uri="{FF2B5EF4-FFF2-40B4-BE49-F238E27FC236}">
                <a16:creationId xmlns:a16="http://schemas.microsoft.com/office/drawing/2014/main" id="{30357849-BB50-4517-A1AF-2DE454296F9E}"/>
              </a:ext>
            </a:extLst>
          </p:cNvPr>
          <p:cNvSpPr txBox="1"/>
          <p:nvPr/>
        </p:nvSpPr>
        <p:spPr>
          <a:xfrm>
            <a:off x="10356266" y="3358313"/>
            <a:ext cx="532247" cy="369332"/>
          </a:xfrm>
          <a:prstGeom prst="rect">
            <a:avLst/>
          </a:prstGeom>
          <a:noFill/>
        </p:spPr>
        <p:txBody>
          <a:bodyPr wrap="square" rtlCol="0">
            <a:spAutoFit/>
          </a:bodyPr>
          <a:lstStyle/>
          <a:p>
            <a:r>
              <a:rPr lang="en-US" dirty="0">
                <a:solidFill>
                  <a:srgbClr val="FF3399"/>
                </a:solidFill>
              </a:rPr>
              <a:t>38</a:t>
            </a:r>
            <a:endParaRPr lang="en-ZA" dirty="0">
              <a:solidFill>
                <a:srgbClr val="FF3399"/>
              </a:solidFill>
            </a:endParaRPr>
          </a:p>
        </p:txBody>
      </p:sp>
      <p:grpSp>
        <p:nvGrpSpPr>
          <p:cNvPr id="45" name="Group 44">
            <a:extLst>
              <a:ext uri="{FF2B5EF4-FFF2-40B4-BE49-F238E27FC236}">
                <a16:creationId xmlns:a16="http://schemas.microsoft.com/office/drawing/2014/main" id="{4405B956-2576-4E47-B6D7-8FE95C14EBE8}"/>
              </a:ext>
            </a:extLst>
          </p:cNvPr>
          <p:cNvGrpSpPr/>
          <p:nvPr/>
        </p:nvGrpSpPr>
        <p:grpSpPr>
          <a:xfrm>
            <a:off x="9393857" y="4539069"/>
            <a:ext cx="1299028" cy="379377"/>
            <a:chOff x="990600" y="3772493"/>
            <a:chExt cx="1831152" cy="372787"/>
          </a:xfrm>
        </p:grpSpPr>
        <p:grpSp>
          <p:nvGrpSpPr>
            <p:cNvPr id="46" name="Group 45">
              <a:extLst>
                <a:ext uri="{FF2B5EF4-FFF2-40B4-BE49-F238E27FC236}">
                  <a16:creationId xmlns:a16="http://schemas.microsoft.com/office/drawing/2014/main" id="{4AB46CDB-2B1C-4DB1-9DA0-2F53AAAF2E92}"/>
                </a:ext>
              </a:extLst>
            </p:cNvPr>
            <p:cNvGrpSpPr/>
            <p:nvPr/>
          </p:nvGrpSpPr>
          <p:grpSpPr>
            <a:xfrm>
              <a:off x="990600" y="3772493"/>
              <a:ext cx="907132" cy="372787"/>
              <a:chOff x="1105789" y="3772493"/>
              <a:chExt cx="907132" cy="372787"/>
            </a:xfrm>
          </p:grpSpPr>
          <p:grpSp>
            <p:nvGrpSpPr>
              <p:cNvPr id="54" name="Group 53">
                <a:extLst>
                  <a:ext uri="{FF2B5EF4-FFF2-40B4-BE49-F238E27FC236}">
                    <a16:creationId xmlns:a16="http://schemas.microsoft.com/office/drawing/2014/main" id="{0E9A2346-7A9C-4775-BAF9-431CA8624544}"/>
                  </a:ext>
                </a:extLst>
              </p:cNvPr>
              <p:cNvGrpSpPr/>
              <p:nvPr/>
            </p:nvGrpSpPr>
            <p:grpSpPr>
              <a:xfrm>
                <a:off x="1105789" y="3775212"/>
                <a:ext cx="445122" cy="370068"/>
                <a:chOff x="1105789" y="3775212"/>
                <a:chExt cx="445122" cy="370068"/>
              </a:xfrm>
            </p:grpSpPr>
            <p:pic>
              <p:nvPicPr>
                <p:cNvPr id="58" name="Picture 11">
                  <a:extLst>
                    <a:ext uri="{FF2B5EF4-FFF2-40B4-BE49-F238E27FC236}">
                      <a16:creationId xmlns:a16="http://schemas.microsoft.com/office/drawing/2014/main" id="{54534837-5CC0-4907-98F8-F7BE98CF56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11">
                  <a:extLst>
                    <a:ext uri="{FF2B5EF4-FFF2-40B4-BE49-F238E27FC236}">
                      <a16:creationId xmlns:a16="http://schemas.microsoft.com/office/drawing/2014/main" id="{6BEEC231-2EF1-4C39-9DA1-CDE8AF65BD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5" name="Group 54">
                <a:extLst>
                  <a:ext uri="{FF2B5EF4-FFF2-40B4-BE49-F238E27FC236}">
                    <a16:creationId xmlns:a16="http://schemas.microsoft.com/office/drawing/2014/main" id="{49CA9397-FF7C-4ECE-B51C-33B8850AA0D6}"/>
                  </a:ext>
                </a:extLst>
              </p:cNvPr>
              <p:cNvGrpSpPr/>
              <p:nvPr/>
            </p:nvGrpSpPr>
            <p:grpSpPr>
              <a:xfrm>
                <a:off x="1567799" y="3772493"/>
                <a:ext cx="445122" cy="370068"/>
                <a:chOff x="1105789" y="3775212"/>
                <a:chExt cx="445122" cy="370068"/>
              </a:xfrm>
            </p:grpSpPr>
            <p:pic>
              <p:nvPicPr>
                <p:cNvPr id="56" name="Picture 11">
                  <a:extLst>
                    <a:ext uri="{FF2B5EF4-FFF2-40B4-BE49-F238E27FC236}">
                      <a16:creationId xmlns:a16="http://schemas.microsoft.com/office/drawing/2014/main" id="{13D43531-0FC8-4ECC-A1CC-949BB3B2CF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11">
                  <a:extLst>
                    <a:ext uri="{FF2B5EF4-FFF2-40B4-BE49-F238E27FC236}">
                      <a16:creationId xmlns:a16="http://schemas.microsoft.com/office/drawing/2014/main" id="{F24C8AAD-D133-40C8-B1F3-638E5B3DDC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7" name="Group 46">
              <a:extLst>
                <a:ext uri="{FF2B5EF4-FFF2-40B4-BE49-F238E27FC236}">
                  <a16:creationId xmlns:a16="http://schemas.microsoft.com/office/drawing/2014/main" id="{110479EF-E721-4004-B4A3-B63FF5D7EE91}"/>
                </a:ext>
              </a:extLst>
            </p:cNvPr>
            <p:cNvGrpSpPr/>
            <p:nvPr/>
          </p:nvGrpSpPr>
          <p:grpSpPr>
            <a:xfrm>
              <a:off x="1914620" y="3772493"/>
              <a:ext cx="907132" cy="372787"/>
              <a:chOff x="1105789" y="3772493"/>
              <a:chExt cx="907132" cy="372787"/>
            </a:xfrm>
          </p:grpSpPr>
          <p:grpSp>
            <p:nvGrpSpPr>
              <p:cNvPr id="48" name="Group 47">
                <a:extLst>
                  <a:ext uri="{FF2B5EF4-FFF2-40B4-BE49-F238E27FC236}">
                    <a16:creationId xmlns:a16="http://schemas.microsoft.com/office/drawing/2014/main" id="{EE009CC3-31CB-419C-9D01-91E49D6611C5}"/>
                  </a:ext>
                </a:extLst>
              </p:cNvPr>
              <p:cNvGrpSpPr/>
              <p:nvPr/>
            </p:nvGrpSpPr>
            <p:grpSpPr>
              <a:xfrm>
                <a:off x="1105789" y="3775212"/>
                <a:ext cx="445122" cy="370068"/>
                <a:chOff x="1105789" y="3775212"/>
                <a:chExt cx="445122" cy="370068"/>
              </a:xfrm>
            </p:grpSpPr>
            <p:pic>
              <p:nvPicPr>
                <p:cNvPr id="52" name="Picture 11">
                  <a:extLst>
                    <a:ext uri="{FF2B5EF4-FFF2-40B4-BE49-F238E27FC236}">
                      <a16:creationId xmlns:a16="http://schemas.microsoft.com/office/drawing/2014/main" id="{3A6EE833-38FB-4FE0-9002-6DE9D3C29D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11">
                  <a:extLst>
                    <a:ext uri="{FF2B5EF4-FFF2-40B4-BE49-F238E27FC236}">
                      <a16:creationId xmlns:a16="http://schemas.microsoft.com/office/drawing/2014/main" id="{6505500A-3C1E-4B99-8405-C3458CDBE3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 name="Group 48">
                <a:extLst>
                  <a:ext uri="{FF2B5EF4-FFF2-40B4-BE49-F238E27FC236}">
                    <a16:creationId xmlns:a16="http://schemas.microsoft.com/office/drawing/2014/main" id="{E59FE835-1709-4974-B348-5A954C40A909}"/>
                  </a:ext>
                </a:extLst>
              </p:cNvPr>
              <p:cNvGrpSpPr/>
              <p:nvPr/>
            </p:nvGrpSpPr>
            <p:grpSpPr>
              <a:xfrm>
                <a:off x="1567799" y="3772493"/>
                <a:ext cx="445122" cy="370068"/>
                <a:chOff x="1105789" y="3775212"/>
                <a:chExt cx="445122" cy="370068"/>
              </a:xfrm>
            </p:grpSpPr>
            <p:pic>
              <p:nvPicPr>
                <p:cNvPr id="50" name="Picture 11">
                  <a:extLst>
                    <a:ext uri="{FF2B5EF4-FFF2-40B4-BE49-F238E27FC236}">
                      <a16:creationId xmlns:a16="http://schemas.microsoft.com/office/drawing/2014/main" id="{D7A977CB-B83A-494C-97F7-E620ADDA38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11">
                  <a:extLst>
                    <a:ext uri="{FF2B5EF4-FFF2-40B4-BE49-F238E27FC236}">
                      <a16:creationId xmlns:a16="http://schemas.microsoft.com/office/drawing/2014/main" id="{310A06A8-CB57-4843-ACE8-4651421BE6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60" name="TextBox 59">
            <a:extLst>
              <a:ext uri="{FF2B5EF4-FFF2-40B4-BE49-F238E27FC236}">
                <a16:creationId xmlns:a16="http://schemas.microsoft.com/office/drawing/2014/main" id="{1B089180-D9A7-478E-B60B-53F9A8A8A9E2}"/>
              </a:ext>
            </a:extLst>
          </p:cNvPr>
          <p:cNvSpPr txBox="1"/>
          <p:nvPr/>
        </p:nvSpPr>
        <p:spPr>
          <a:xfrm>
            <a:off x="10355834" y="4973870"/>
            <a:ext cx="532247" cy="369332"/>
          </a:xfrm>
          <a:prstGeom prst="rect">
            <a:avLst/>
          </a:prstGeom>
          <a:noFill/>
        </p:spPr>
        <p:txBody>
          <a:bodyPr wrap="square" rtlCol="0">
            <a:spAutoFit/>
          </a:bodyPr>
          <a:lstStyle/>
          <a:p>
            <a:r>
              <a:rPr lang="en-US" dirty="0">
                <a:solidFill>
                  <a:srgbClr val="0066FF"/>
                </a:solidFill>
              </a:rPr>
              <a:t>35</a:t>
            </a:r>
            <a:endParaRPr lang="en-ZA" dirty="0">
              <a:solidFill>
                <a:srgbClr val="0066FF"/>
              </a:solidFill>
            </a:endParaRPr>
          </a:p>
        </p:txBody>
      </p:sp>
      <p:grpSp>
        <p:nvGrpSpPr>
          <p:cNvPr id="61" name="Group 60">
            <a:extLst>
              <a:ext uri="{FF2B5EF4-FFF2-40B4-BE49-F238E27FC236}">
                <a16:creationId xmlns:a16="http://schemas.microsoft.com/office/drawing/2014/main" id="{FB1B4185-9B0D-4BEC-93AF-58CC5DC1A9FD}"/>
              </a:ext>
            </a:extLst>
          </p:cNvPr>
          <p:cNvGrpSpPr/>
          <p:nvPr/>
        </p:nvGrpSpPr>
        <p:grpSpPr>
          <a:xfrm>
            <a:off x="9310401" y="5716266"/>
            <a:ext cx="1424795" cy="324000"/>
            <a:chOff x="1271271" y="5767370"/>
            <a:chExt cx="1424795" cy="324000"/>
          </a:xfrm>
        </p:grpSpPr>
        <p:pic>
          <p:nvPicPr>
            <p:cNvPr id="62" name="Picture 2">
              <a:extLst>
                <a:ext uri="{FF2B5EF4-FFF2-40B4-BE49-F238E27FC236}">
                  <a16:creationId xmlns:a16="http://schemas.microsoft.com/office/drawing/2014/main" id="{9D3C119D-B525-4A73-961E-77D25D12E38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271271" y="5771268"/>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
              <a:extLst>
                <a:ext uri="{FF2B5EF4-FFF2-40B4-BE49-F238E27FC236}">
                  <a16:creationId xmlns:a16="http://schemas.microsoft.com/office/drawing/2014/main" id="{32B4D62D-B418-4259-984E-72372AB6EC2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41271" y="5769460"/>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2">
              <a:extLst>
                <a:ext uri="{FF2B5EF4-FFF2-40B4-BE49-F238E27FC236}">
                  <a16:creationId xmlns:a16="http://schemas.microsoft.com/office/drawing/2014/main" id="{B1277BE4-6351-4F30-92FC-1D58217C890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13406" y="5770223"/>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2">
              <a:extLst>
                <a:ext uri="{FF2B5EF4-FFF2-40B4-BE49-F238E27FC236}">
                  <a16:creationId xmlns:a16="http://schemas.microsoft.com/office/drawing/2014/main" id="{036C2AAD-1D3A-495F-8744-7EBF7374E3E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783406" y="5768415"/>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2">
              <a:extLst>
                <a:ext uri="{FF2B5EF4-FFF2-40B4-BE49-F238E27FC236}">
                  <a16:creationId xmlns:a16="http://schemas.microsoft.com/office/drawing/2014/main" id="{AE6BBDC1-B6D7-4A50-8DC7-0475B0C9ABC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955008" y="5770223"/>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2">
              <a:extLst>
                <a:ext uri="{FF2B5EF4-FFF2-40B4-BE49-F238E27FC236}">
                  <a16:creationId xmlns:a16="http://schemas.microsoft.com/office/drawing/2014/main" id="{9462ABB4-1AEF-481C-B325-0230C33AA62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125008" y="5768415"/>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2">
              <a:extLst>
                <a:ext uri="{FF2B5EF4-FFF2-40B4-BE49-F238E27FC236}">
                  <a16:creationId xmlns:a16="http://schemas.microsoft.com/office/drawing/2014/main" id="{656F5BC0-4EE7-46B4-B1D3-2AB0D708B06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97142" y="5769178"/>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2">
              <a:extLst>
                <a:ext uri="{FF2B5EF4-FFF2-40B4-BE49-F238E27FC236}">
                  <a16:creationId xmlns:a16="http://schemas.microsoft.com/office/drawing/2014/main" id="{DD37C96B-F11C-430C-8991-7EBE20946C0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467142" y="5767370"/>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0" name="TextBox 69">
            <a:extLst>
              <a:ext uri="{FF2B5EF4-FFF2-40B4-BE49-F238E27FC236}">
                <a16:creationId xmlns:a16="http://schemas.microsoft.com/office/drawing/2014/main" id="{4DB95F6E-A20E-4E31-A7D1-A83621F85F0F}"/>
              </a:ext>
            </a:extLst>
          </p:cNvPr>
          <p:cNvSpPr txBox="1"/>
          <p:nvPr/>
        </p:nvSpPr>
        <p:spPr>
          <a:xfrm>
            <a:off x="10355834" y="6084134"/>
            <a:ext cx="532247" cy="369332"/>
          </a:xfrm>
          <a:prstGeom prst="rect">
            <a:avLst/>
          </a:prstGeom>
          <a:noFill/>
        </p:spPr>
        <p:txBody>
          <a:bodyPr wrap="square" rtlCol="0">
            <a:spAutoFit/>
          </a:bodyPr>
          <a:lstStyle/>
          <a:p>
            <a:r>
              <a:rPr lang="en-US" dirty="0">
                <a:solidFill>
                  <a:srgbClr val="7030A0"/>
                </a:solidFill>
              </a:rPr>
              <a:t>29</a:t>
            </a:r>
            <a:endParaRPr lang="en-ZA" dirty="0">
              <a:solidFill>
                <a:srgbClr val="7030A0"/>
              </a:solidFill>
            </a:endParaRPr>
          </a:p>
        </p:txBody>
      </p:sp>
      <p:pic>
        <p:nvPicPr>
          <p:cNvPr id="71" name="Picture 70">
            <a:extLst>
              <a:ext uri="{FF2B5EF4-FFF2-40B4-BE49-F238E27FC236}">
                <a16:creationId xmlns:a16="http://schemas.microsoft.com/office/drawing/2014/main" id="{7BF33334-3330-4169-9F02-B7046CBDBD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82888" y="3372722"/>
            <a:ext cx="151896" cy="366364"/>
          </a:xfrm>
          <a:prstGeom prst="rect">
            <a:avLst/>
          </a:prstGeom>
        </p:spPr>
      </p:pic>
      <p:pic>
        <p:nvPicPr>
          <p:cNvPr id="72" name="Picture 71">
            <a:extLst>
              <a:ext uri="{FF2B5EF4-FFF2-40B4-BE49-F238E27FC236}">
                <a16:creationId xmlns:a16="http://schemas.microsoft.com/office/drawing/2014/main" id="{9D017E93-7BBC-4E0B-8992-72B3E59230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6764" y="3372722"/>
            <a:ext cx="151896" cy="366364"/>
          </a:xfrm>
          <a:prstGeom prst="rect">
            <a:avLst/>
          </a:prstGeom>
        </p:spPr>
      </p:pic>
      <p:pic>
        <p:nvPicPr>
          <p:cNvPr id="73" name="Picture 72">
            <a:extLst>
              <a:ext uri="{FF2B5EF4-FFF2-40B4-BE49-F238E27FC236}">
                <a16:creationId xmlns:a16="http://schemas.microsoft.com/office/drawing/2014/main" id="{0A0A2451-90AD-4D19-9845-AA8DE5E101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0640" y="3372722"/>
            <a:ext cx="151896" cy="366364"/>
          </a:xfrm>
          <a:prstGeom prst="rect">
            <a:avLst/>
          </a:prstGeom>
        </p:spPr>
      </p:pic>
      <p:pic>
        <p:nvPicPr>
          <p:cNvPr id="74" name="Picture 73">
            <a:extLst>
              <a:ext uri="{FF2B5EF4-FFF2-40B4-BE49-F238E27FC236}">
                <a16:creationId xmlns:a16="http://schemas.microsoft.com/office/drawing/2014/main" id="{D9380C51-C2DE-443D-ADEC-FD675BF181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4516" y="3372722"/>
            <a:ext cx="151896" cy="366364"/>
          </a:xfrm>
          <a:prstGeom prst="rect">
            <a:avLst/>
          </a:prstGeom>
        </p:spPr>
      </p:pic>
      <p:pic>
        <p:nvPicPr>
          <p:cNvPr id="75" name="Picture 74">
            <a:extLst>
              <a:ext uri="{FF2B5EF4-FFF2-40B4-BE49-F238E27FC236}">
                <a16:creationId xmlns:a16="http://schemas.microsoft.com/office/drawing/2014/main" id="{41F6FF4C-B155-4416-9DFA-90F36AC8E9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2402" y="3369128"/>
            <a:ext cx="151896" cy="366364"/>
          </a:xfrm>
          <a:prstGeom prst="rect">
            <a:avLst/>
          </a:prstGeom>
        </p:spPr>
      </p:pic>
      <p:pic>
        <p:nvPicPr>
          <p:cNvPr id="76" name="Picture 75">
            <a:extLst>
              <a:ext uri="{FF2B5EF4-FFF2-40B4-BE49-F238E27FC236}">
                <a16:creationId xmlns:a16="http://schemas.microsoft.com/office/drawing/2014/main" id="{F91A052C-9ACA-4C9C-B318-79ACEEDB89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6278" y="3369128"/>
            <a:ext cx="151896" cy="366364"/>
          </a:xfrm>
          <a:prstGeom prst="rect">
            <a:avLst/>
          </a:prstGeom>
        </p:spPr>
      </p:pic>
      <p:grpSp>
        <p:nvGrpSpPr>
          <p:cNvPr id="77" name="Group 76">
            <a:extLst>
              <a:ext uri="{FF2B5EF4-FFF2-40B4-BE49-F238E27FC236}">
                <a16:creationId xmlns:a16="http://schemas.microsoft.com/office/drawing/2014/main" id="{96F2CFD2-AA21-471D-B3AC-6D2A31C0BB0F}"/>
              </a:ext>
            </a:extLst>
          </p:cNvPr>
          <p:cNvGrpSpPr/>
          <p:nvPr/>
        </p:nvGrpSpPr>
        <p:grpSpPr>
          <a:xfrm>
            <a:off x="9385855" y="4954775"/>
            <a:ext cx="643524" cy="379377"/>
            <a:chOff x="1105789" y="3772493"/>
            <a:chExt cx="907132" cy="372787"/>
          </a:xfrm>
        </p:grpSpPr>
        <p:grpSp>
          <p:nvGrpSpPr>
            <p:cNvPr id="78" name="Group 77">
              <a:extLst>
                <a:ext uri="{FF2B5EF4-FFF2-40B4-BE49-F238E27FC236}">
                  <a16:creationId xmlns:a16="http://schemas.microsoft.com/office/drawing/2014/main" id="{AE1F12E9-D117-4424-8C1E-11B93560DA82}"/>
                </a:ext>
              </a:extLst>
            </p:cNvPr>
            <p:cNvGrpSpPr/>
            <p:nvPr/>
          </p:nvGrpSpPr>
          <p:grpSpPr>
            <a:xfrm>
              <a:off x="1105789" y="3775212"/>
              <a:ext cx="445122" cy="370068"/>
              <a:chOff x="1105789" y="3775212"/>
              <a:chExt cx="445122" cy="370068"/>
            </a:xfrm>
          </p:grpSpPr>
          <p:pic>
            <p:nvPicPr>
              <p:cNvPr id="82" name="Picture 11">
                <a:extLst>
                  <a:ext uri="{FF2B5EF4-FFF2-40B4-BE49-F238E27FC236}">
                    <a16:creationId xmlns:a16="http://schemas.microsoft.com/office/drawing/2014/main" id="{4B781772-915B-431A-9A94-46EBDF0D10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11">
                <a:extLst>
                  <a:ext uri="{FF2B5EF4-FFF2-40B4-BE49-F238E27FC236}">
                    <a16:creationId xmlns:a16="http://schemas.microsoft.com/office/drawing/2014/main" id="{086F2542-6D2B-4C0A-9B99-A7671D39E6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9" name="Group 78">
              <a:extLst>
                <a:ext uri="{FF2B5EF4-FFF2-40B4-BE49-F238E27FC236}">
                  <a16:creationId xmlns:a16="http://schemas.microsoft.com/office/drawing/2014/main" id="{EE2C6DD7-EEA9-4930-81A7-D00AE98E2596}"/>
                </a:ext>
              </a:extLst>
            </p:cNvPr>
            <p:cNvGrpSpPr/>
            <p:nvPr/>
          </p:nvGrpSpPr>
          <p:grpSpPr>
            <a:xfrm>
              <a:off x="1567799" y="3772493"/>
              <a:ext cx="445122" cy="370068"/>
              <a:chOff x="1105789" y="3775212"/>
              <a:chExt cx="445122" cy="370068"/>
            </a:xfrm>
          </p:grpSpPr>
          <p:pic>
            <p:nvPicPr>
              <p:cNvPr id="80" name="Picture 11">
                <a:extLst>
                  <a:ext uri="{FF2B5EF4-FFF2-40B4-BE49-F238E27FC236}">
                    <a16:creationId xmlns:a16="http://schemas.microsoft.com/office/drawing/2014/main" id="{C6C44F9A-603C-4DF8-AA2B-FE3CB344D5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11">
                <a:extLst>
                  <a:ext uri="{FF2B5EF4-FFF2-40B4-BE49-F238E27FC236}">
                    <a16:creationId xmlns:a16="http://schemas.microsoft.com/office/drawing/2014/main" id="{6884C67C-F56E-4D50-B6DC-09F26CAEA9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84" name="Group 83">
            <a:extLst>
              <a:ext uri="{FF2B5EF4-FFF2-40B4-BE49-F238E27FC236}">
                <a16:creationId xmlns:a16="http://schemas.microsoft.com/office/drawing/2014/main" id="{A0A3C1F6-0036-4377-A89B-3DA5676DDE45}"/>
              </a:ext>
            </a:extLst>
          </p:cNvPr>
          <p:cNvGrpSpPr/>
          <p:nvPr/>
        </p:nvGrpSpPr>
        <p:grpSpPr>
          <a:xfrm>
            <a:off x="10041359" y="4957542"/>
            <a:ext cx="315772" cy="376610"/>
            <a:chOff x="1105789" y="3775212"/>
            <a:chExt cx="445122" cy="370068"/>
          </a:xfrm>
        </p:grpSpPr>
        <p:pic>
          <p:nvPicPr>
            <p:cNvPr id="85" name="Picture 11">
              <a:extLst>
                <a:ext uri="{FF2B5EF4-FFF2-40B4-BE49-F238E27FC236}">
                  <a16:creationId xmlns:a16="http://schemas.microsoft.com/office/drawing/2014/main" id="{14903AC5-A5FF-4A0F-BEEF-D3CB1FBA56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11">
              <a:extLst>
                <a:ext uri="{FF2B5EF4-FFF2-40B4-BE49-F238E27FC236}">
                  <a16:creationId xmlns:a16="http://schemas.microsoft.com/office/drawing/2014/main" id="{AF18BE0D-3F86-4E91-8FB1-4CF4D96B16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7" name="Picture 2">
            <a:extLst>
              <a:ext uri="{FF2B5EF4-FFF2-40B4-BE49-F238E27FC236}">
                <a16:creationId xmlns:a16="http://schemas.microsoft.com/office/drawing/2014/main" id="{88233DDA-02CA-4824-84EA-08780DFEDF4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332773" y="6081430"/>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
            <a:extLst>
              <a:ext uri="{FF2B5EF4-FFF2-40B4-BE49-F238E27FC236}">
                <a16:creationId xmlns:a16="http://schemas.microsoft.com/office/drawing/2014/main" id="{07C1120A-C4BD-4938-A984-B37E242B570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02773" y="6079622"/>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2">
            <a:extLst>
              <a:ext uri="{FF2B5EF4-FFF2-40B4-BE49-F238E27FC236}">
                <a16:creationId xmlns:a16="http://schemas.microsoft.com/office/drawing/2014/main" id="{47C89874-99C1-4D37-A5BF-D203A698EAE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674908" y="6080385"/>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2">
            <a:extLst>
              <a:ext uri="{FF2B5EF4-FFF2-40B4-BE49-F238E27FC236}">
                <a16:creationId xmlns:a16="http://schemas.microsoft.com/office/drawing/2014/main" id="{2AC177F5-F1AC-4BE8-9767-0229F757CA4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844908" y="6078577"/>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2">
            <a:extLst>
              <a:ext uri="{FF2B5EF4-FFF2-40B4-BE49-F238E27FC236}">
                <a16:creationId xmlns:a16="http://schemas.microsoft.com/office/drawing/2014/main" id="{CFB3943B-F587-47D6-AB00-FA4D4295DF0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016510" y="6080385"/>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2">
            <a:extLst>
              <a:ext uri="{FF2B5EF4-FFF2-40B4-BE49-F238E27FC236}">
                <a16:creationId xmlns:a16="http://schemas.microsoft.com/office/drawing/2014/main" id="{504ECBCD-E5FC-4777-BEB5-900EDF1DC44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186510" y="6078577"/>
            <a:ext cx="228924" cy="32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Content Placeholder 79">
            <a:extLst>
              <a:ext uri="{FF2B5EF4-FFF2-40B4-BE49-F238E27FC236}">
                <a16:creationId xmlns:a16="http://schemas.microsoft.com/office/drawing/2014/main" id="{EF318C01-0F01-404F-A54A-AA8B44718A0A}"/>
              </a:ext>
            </a:extLst>
          </p:cNvPr>
          <p:cNvSpPr txBox="1">
            <a:spLocks/>
          </p:cNvSpPr>
          <p:nvPr/>
        </p:nvSpPr>
        <p:spPr>
          <a:xfrm>
            <a:off x="609600" y="1412731"/>
            <a:ext cx="7007492" cy="471343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ZA" i="1" dirty="0"/>
              <a:t>What would be the negative outcomes of avoiding </a:t>
            </a:r>
            <a:r>
              <a:rPr lang="en-ZA" i="1" u="sng" dirty="0"/>
              <a:t>any</a:t>
            </a:r>
            <a:r>
              <a:rPr lang="en-ZA" i="1" dirty="0"/>
              <a:t> excess NTDs by using EFV?</a:t>
            </a:r>
          </a:p>
        </p:txBody>
      </p:sp>
      <p:grpSp>
        <p:nvGrpSpPr>
          <p:cNvPr id="95" name="Group 94">
            <a:extLst>
              <a:ext uri="{FF2B5EF4-FFF2-40B4-BE49-F238E27FC236}">
                <a16:creationId xmlns:a16="http://schemas.microsoft.com/office/drawing/2014/main" id="{256DE0ED-33C0-4ABD-BBDC-809EAE6F23AC}"/>
              </a:ext>
            </a:extLst>
          </p:cNvPr>
          <p:cNvGrpSpPr/>
          <p:nvPr/>
        </p:nvGrpSpPr>
        <p:grpSpPr>
          <a:xfrm>
            <a:off x="182829" y="3208999"/>
            <a:ext cx="7867370" cy="3629799"/>
            <a:chOff x="4166259" y="1303965"/>
            <a:chExt cx="7867370" cy="3629799"/>
          </a:xfrm>
        </p:grpSpPr>
        <p:grpSp>
          <p:nvGrpSpPr>
            <p:cNvPr id="96" name="Group 95">
              <a:extLst>
                <a:ext uri="{FF2B5EF4-FFF2-40B4-BE49-F238E27FC236}">
                  <a16:creationId xmlns:a16="http://schemas.microsoft.com/office/drawing/2014/main" id="{88A0AD08-454A-4747-8E17-69E1F4787D75}"/>
                </a:ext>
              </a:extLst>
            </p:cNvPr>
            <p:cNvGrpSpPr/>
            <p:nvPr/>
          </p:nvGrpSpPr>
          <p:grpSpPr>
            <a:xfrm>
              <a:off x="4166259" y="1303965"/>
              <a:ext cx="7867370" cy="3629799"/>
              <a:chOff x="2114830" y="76200"/>
              <a:chExt cx="7867370" cy="3629799"/>
            </a:xfrm>
          </p:grpSpPr>
          <p:sp>
            <p:nvSpPr>
              <p:cNvPr id="98" name="Rectangle 97">
                <a:extLst>
                  <a:ext uri="{FF2B5EF4-FFF2-40B4-BE49-F238E27FC236}">
                    <a16:creationId xmlns:a16="http://schemas.microsoft.com/office/drawing/2014/main" id="{AF7C7794-E68F-4C91-8AF3-E642468A97AC}"/>
                  </a:ext>
                </a:extLst>
              </p:cNvPr>
              <p:cNvSpPr/>
              <p:nvPr/>
            </p:nvSpPr>
            <p:spPr>
              <a:xfrm>
                <a:off x="2209800" y="76200"/>
                <a:ext cx="7772400" cy="3352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ZA">
                  <a:solidFill>
                    <a:prstClr val="white"/>
                  </a:solidFill>
                  <a:latin typeface="Calibri"/>
                </a:endParaRPr>
              </a:p>
            </p:txBody>
          </p:sp>
          <p:sp>
            <p:nvSpPr>
              <p:cNvPr id="99" name="TextBox 98">
                <a:extLst>
                  <a:ext uri="{FF2B5EF4-FFF2-40B4-BE49-F238E27FC236}">
                    <a16:creationId xmlns:a16="http://schemas.microsoft.com/office/drawing/2014/main" id="{646346FF-6633-46C7-B71C-327C8865ABF4}"/>
                  </a:ext>
                </a:extLst>
              </p:cNvPr>
              <p:cNvSpPr txBox="1"/>
              <p:nvPr/>
            </p:nvSpPr>
            <p:spPr>
              <a:xfrm>
                <a:off x="2114830" y="3429000"/>
                <a:ext cx="5088093" cy="276999"/>
              </a:xfrm>
              <a:prstGeom prst="rect">
                <a:avLst/>
              </a:prstGeom>
              <a:noFill/>
            </p:spPr>
            <p:txBody>
              <a:bodyPr wrap="square" rtlCol="0">
                <a:spAutoFit/>
              </a:bodyPr>
              <a:lstStyle/>
              <a:p>
                <a:pPr>
                  <a:defRPr/>
                </a:pPr>
                <a:r>
                  <a:rPr lang="en-ZA" sz="1200" dirty="0">
                    <a:solidFill>
                      <a:prstClr val="black"/>
                    </a:solidFill>
                    <a:latin typeface="Calibri"/>
                  </a:rPr>
                  <a:t>numbers ≥0.5 rounded up</a:t>
                </a:r>
              </a:p>
            </p:txBody>
          </p:sp>
          <p:sp>
            <p:nvSpPr>
              <p:cNvPr id="100" name="Rounded Rectangle 106">
                <a:extLst>
                  <a:ext uri="{FF2B5EF4-FFF2-40B4-BE49-F238E27FC236}">
                    <a16:creationId xmlns:a16="http://schemas.microsoft.com/office/drawing/2014/main" id="{9906CBAE-B8A7-4C8C-90E7-3A50993C337D}"/>
                  </a:ext>
                </a:extLst>
              </p:cNvPr>
              <p:cNvSpPr/>
              <p:nvPr/>
            </p:nvSpPr>
            <p:spPr>
              <a:xfrm>
                <a:off x="2362200" y="990649"/>
                <a:ext cx="7467600" cy="22291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ZA">
                  <a:solidFill>
                    <a:prstClr val="white"/>
                  </a:solidFill>
                  <a:latin typeface="Calibri"/>
                </a:endParaRPr>
              </a:p>
            </p:txBody>
          </p:sp>
          <p:sp>
            <p:nvSpPr>
              <p:cNvPr id="101" name="TextBox 100">
                <a:extLst>
                  <a:ext uri="{FF2B5EF4-FFF2-40B4-BE49-F238E27FC236}">
                    <a16:creationId xmlns:a16="http://schemas.microsoft.com/office/drawing/2014/main" id="{0BCAE193-8AB8-4791-A73D-3BAADB1F7306}"/>
                  </a:ext>
                </a:extLst>
              </p:cNvPr>
              <p:cNvSpPr txBox="1"/>
              <p:nvPr/>
            </p:nvSpPr>
            <p:spPr>
              <a:xfrm>
                <a:off x="2676394" y="982904"/>
                <a:ext cx="6784962" cy="307777"/>
              </a:xfrm>
              <a:prstGeom prst="rect">
                <a:avLst/>
              </a:prstGeom>
              <a:noFill/>
            </p:spPr>
            <p:txBody>
              <a:bodyPr wrap="square" rtlCol="0">
                <a:spAutoFit/>
              </a:bodyPr>
              <a:lstStyle/>
              <a:p>
                <a:pPr algn="ctr">
                  <a:defRPr/>
                </a:pPr>
                <a:r>
                  <a:rPr lang="en-US" sz="1400" b="1" i="1" dirty="0">
                    <a:solidFill>
                      <a:prstClr val="white"/>
                    </a:solidFill>
                    <a:latin typeface="Calibri"/>
                  </a:rPr>
                  <a:t>TLD </a:t>
                </a:r>
                <a:r>
                  <a:rPr lang="en-US" sz="1400" dirty="0">
                    <a:solidFill>
                      <a:prstClr val="white"/>
                    </a:solidFill>
                    <a:latin typeface="Calibri"/>
                  </a:rPr>
                  <a:t>vs</a:t>
                </a:r>
                <a:r>
                  <a:rPr lang="en-US" sz="1400" b="1" i="1" dirty="0">
                    <a:solidFill>
                      <a:prstClr val="white"/>
                    </a:solidFill>
                    <a:latin typeface="Calibri"/>
                  </a:rPr>
                  <a:t> TLE</a:t>
                </a:r>
              </a:p>
            </p:txBody>
          </p:sp>
          <p:sp>
            <p:nvSpPr>
              <p:cNvPr id="102" name="Rounded Rectangle 108">
                <a:extLst>
                  <a:ext uri="{FF2B5EF4-FFF2-40B4-BE49-F238E27FC236}">
                    <a16:creationId xmlns:a16="http://schemas.microsoft.com/office/drawing/2014/main" id="{FF66A166-A91F-415C-AEF9-011EBF2DB559}"/>
                  </a:ext>
                </a:extLst>
              </p:cNvPr>
              <p:cNvSpPr/>
              <p:nvPr/>
            </p:nvSpPr>
            <p:spPr>
              <a:xfrm>
                <a:off x="2750315" y="1287705"/>
                <a:ext cx="6697401" cy="18852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ZA" dirty="0">
                  <a:solidFill>
                    <a:prstClr val="white"/>
                  </a:solidFill>
                  <a:latin typeface="Calibri"/>
                </a:endParaRPr>
              </a:p>
            </p:txBody>
          </p:sp>
          <p:sp>
            <p:nvSpPr>
              <p:cNvPr id="103" name="TextBox 102">
                <a:extLst>
                  <a:ext uri="{FF2B5EF4-FFF2-40B4-BE49-F238E27FC236}">
                    <a16:creationId xmlns:a16="http://schemas.microsoft.com/office/drawing/2014/main" id="{30EFA3D5-1E00-4DDB-A642-7CEBC18A2450}"/>
                  </a:ext>
                </a:extLst>
              </p:cNvPr>
              <p:cNvSpPr txBox="1"/>
              <p:nvPr/>
            </p:nvSpPr>
            <p:spPr>
              <a:xfrm>
                <a:off x="3095874" y="1332817"/>
                <a:ext cx="1676401" cy="261610"/>
              </a:xfrm>
              <a:prstGeom prst="rect">
                <a:avLst/>
              </a:prstGeom>
              <a:noFill/>
            </p:spPr>
            <p:txBody>
              <a:bodyPr wrap="square" rtlCol="0">
                <a:spAutoFit/>
              </a:bodyPr>
              <a:lstStyle/>
              <a:p>
                <a:r>
                  <a:rPr lang="en-ZA" sz="1100" dirty="0">
                    <a:solidFill>
                      <a:srgbClr val="C00000"/>
                    </a:solidFill>
                  </a:rPr>
                  <a:t>21 Deaths among women</a:t>
                </a:r>
              </a:p>
            </p:txBody>
          </p:sp>
          <p:sp>
            <p:nvSpPr>
              <p:cNvPr id="104" name="TextBox 103">
                <a:extLst>
                  <a:ext uri="{FF2B5EF4-FFF2-40B4-BE49-F238E27FC236}">
                    <a16:creationId xmlns:a16="http://schemas.microsoft.com/office/drawing/2014/main" id="{05B1A7FF-8A06-4630-BCCD-261A9FE56AD5}"/>
                  </a:ext>
                </a:extLst>
              </p:cNvPr>
              <p:cNvSpPr txBox="1"/>
              <p:nvPr/>
            </p:nvSpPr>
            <p:spPr>
              <a:xfrm>
                <a:off x="5333999" y="1332817"/>
                <a:ext cx="1676401" cy="261610"/>
              </a:xfrm>
              <a:prstGeom prst="rect">
                <a:avLst/>
              </a:prstGeom>
              <a:noFill/>
            </p:spPr>
            <p:txBody>
              <a:bodyPr wrap="square" rtlCol="0">
                <a:spAutoFit/>
              </a:bodyPr>
              <a:lstStyle/>
              <a:p>
                <a:r>
                  <a:rPr lang="en-ZA" sz="1100" dirty="0">
                    <a:solidFill>
                      <a:srgbClr val="C00000"/>
                    </a:solidFill>
                  </a:rPr>
                  <a:t>26 Sexual transmissions</a:t>
                </a:r>
              </a:p>
            </p:txBody>
          </p:sp>
          <p:sp>
            <p:nvSpPr>
              <p:cNvPr id="105" name="TextBox 104">
                <a:extLst>
                  <a:ext uri="{FF2B5EF4-FFF2-40B4-BE49-F238E27FC236}">
                    <a16:creationId xmlns:a16="http://schemas.microsoft.com/office/drawing/2014/main" id="{130710A8-8E93-4C71-9AE6-113DB80172ED}"/>
                  </a:ext>
                </a:extLst>
              </p:cNvPr>
              <p:cNvSpPr txBox="1"/>
              <p:nvPr/>
            </p:nvSpPr>
            <p:spPr>
              <a:xfrm>
                <a:off x="7562682" y="1337416"/>
                <a:ext cx="1676401" cy="261610"/>
              </a:xfrm>
              <a:prstGeom prst="rect">
                <a:avLst/>
              </a:prstGeom>
              <a:noFill/>
            </p:spPr>
            <p:txBody>
              <a:bodyPr wrap="square" rtlCol="0">
                <a:spAutoFit/>
              </a:bodyPr>
              <a:lstStyle/>
              <a:p>
                <a:r>
                  <a:rPr lang="en-ZA" sz="1100" dirty="0">
                    <a:solidFill>
                      <a:srgbClr val="C00000"/>
                    </a:solidFill>
                  </a:rPr>
                  <a:t>14 MTCT transmissions</a:t>
                </a:r>
              </a:p>
            </p:txBody>
          </p:sp>
          <p:grpSp>
            <p:nvGrpSpPr>
              <p:cNvPr id="106" name="Group 105">
                <a:extLst>
                  <a:ext uri="{FF2B5EF4-FFF2-40B4-BE49-F238E27FC236}">
                    <a16:creationId xmlns:a16="http://schemas.microsoft.com/office/drawing/2014/main" id="{77B2D232-9436-417B-9A80-F3EB1842F38D}"/>
                  </a:ext>
                </a:extLst>
              </p:cNvPr>
              <p:cNvGrpSpPr/>
              <p:nvPr/>
            </p:nvGrpSpPr>
            <p:grpSpPr>
              <a:xfrm>
                <a:off x="5257800" y="1599517"/>
                <a:ext cx="1676401" cy="365199"/>
                <a:chOff x="3493628" y="4987211"/>
                <a:chExt cx="1317587" cy="365199"/>
              </a:xfrm>
            </p:grpSpPr>
            <p:pic>
              <p:nvPicPr>
                <p:cNvPr id="193" name="Picture 11">
                  <a:extLst>
                    <a:ext uri="{FF2B5EF4-FFF2-40B4-BE49-F238E27FC236}">
                      <a16:creationId xmlns:a16="http://schemas.microsoft.com/office/drawing/2014/main" id="{87808083-6D30-40DD-9F33-52C5C5CB6B0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3628"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 name="Picture 11">
                  <a:extLst>
                    <a:ext uri="{FF2B5EF4-FFF2-40B4-BE49-F238E27FC236}">
                      <a16:creationId xmlns:a16="http://schemas.microsoft.com/office/drawing/2014/main" id="{0125CBB8-A0BD-45D6-90EE-6B73CE2CDEC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8628"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 name="Picture 11">
                  <a:extLst>
                    <a:ext uri="{FF2B5EF4-FFF2-40B4-BE49-F238E27FC236}">
                      <a16:creationId xmlns:a16="http://schemas.microsoft.com/office/drawing/2014/main" id="{9F7D59FA-B17E-4B89-9BDC-23C9FC9A2AD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23628" y="4992410"/>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11">
                  <a:extLst>
                    <a:ext uri="{FF2B5EF4-FFF2-40B4-BE49-F238E27FC236}">
                      <a16:creationId xmlns:a16="http://schemas.microsoft.com/office/drawing/2014/main" id="{609EB99B-AE4A-4BAE-BC6D-154196A76E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8979"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7" name="Picture 11">
                  <a:extLst>
                    <a:ext uri="{FF2B5EF4-FFF2-40B4-BE49-F238E27FC236}">
                      <a16:creationId xmlns:a16="http://schemas.microsoft.com/office/drawing/2014/main" id="{5E2AA951-1B4B-4261-A5FD-33A87613513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7976" y="4987211"/>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 name="Picture 11">
                  <a:extLst>
                    <a:ext uri="{FF2B5EF4-FFF2-40B4-BE49-F238E27FC236}">
                      <a16:creationId xmlns:a16="http://schemas.microsoft.com/office/drawing/2014/main" id="{AAF61EB4-BAFE-46CB-86EF-F11B48E4B7F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9330" y="4987211"/>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 name="Picture 11">
                  <a:extLst>
                    <a:ext uri="{FF2B5EF4-FFF2-40B4-BE49-F238E27FC236}">
                      <a16:creationId xmlns:a16="http://schemas.microsoft.com/office/drawing/2014/main" id="{C03A47FD-4C2E-4B97-B3F1-8885724299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0057" y="4990475"/>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0" name="Picture 11">
                  <a:extLst>
                    <a:ext uri="{FF2B5EF4-FFF2-40B4-BE49-F238E27FC236}">
                      <a16:creationId xmlns:a16="http://schemas.microsoft.com/office/drawing/2014/main" id="{D4C7D620-C793-4620-A8A9-7EB43C264FB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55408" y="498920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7" name="Group 106">
                <a:extLst>
                  <a:ext uri="{FF2B5EF4-FFF2-40B4-BE49-F238E27FC236}">
                    <a16:creationId xmlns:a16="http://schemas.microsoft.com/office/drawing/2014/main" id="{D9F729D2-5B8B-4370-9B5E-49E6E7DDA2FE}"/>
                  </a:ext>
                </a:extLst>
              </p:cNvPr>
              <p:cNvGrpSpPr/>
              <p:nvPr/>
            </p:nvGrpSpPr>
            <p:grpSpPr>
              <a:xfrm>
                <a:off x="5257800" y="1973070"/>
                <a:ext cx="1676401" cy="365199"/>
                <a:chOff x="3493628" y="4987211"/>
                <a:chExt cx="1317587" cy="365199"/>
              </a:xfrm>
            </p:grpSpPr>
            <p:pic>
              <p:nvPicPr>
                <p:cNvPr id="185" name="Picture 11">
                  <a:extLst>
                    <a:ext uri="{FF2B5EF4-FFF2-40B4-BE49-F238E27FC236}">
                      <a16:creationId xmlns:a16="http://schemas.microsoft.com/office/drawing/2014/main" id="{4B45ECC5-3C08-47F8-BB5D-FC1FBF0958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3628"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6" name="Picture 11">
                  <a:extLst>
                    <a:ext uri="{FF2B5EF4-FFF2-40B4-BE49-F238E27FC236}">
                      <a16:creationId xmlns:a16="http://schemas.microsoft.com/office/drawing/2014/main" id="{B2E1B849-434E-43AA-816E-E7A175C7E6D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8628"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7" name="Picture 11">
                  <a:extLst>
                    <a:ext uri="{FF2B5EF4-FFF2-40B4-BE49-F238E27FC236}">
                      <a16:creationId xmlns:a16="http://schemas.microsoft.com/office/drawing/2014/main" id="{84D56EAD-1D27-4DCB-B622-F8E8C6DF39C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23628" y="4992410"/>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8" name="Picture 11">
                  <a:extLst>
                    <a:ext uri="{FF2B5EF4-FFF2-40B4-BE49-F238E27FC236}">
                      <a16:creationId xmlns:a16="http://schemas.microsoft.com/office/drawing/2014/main" id="{1DD6024E-64C5-490A-AC56-CF024E24681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8979"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9" name="Picture 11">
                  <a:extLst>
                    <a:ext uri="{FF2B5EF4-FFF2-40B4-BE49-F238E27FC236}">
                      <a16:creationId xmlns:a16="http://schemas.microsoft.com/office/drawing/2014/main" id="{BD9D2E82-1B2E-47BB-A65D-4AD64686AC3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7976" y="4987211"/>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 name="Picture 11">
                  <a:extLst>
                    <a:ext uri="{FF2B5EF4-FFF2-40B4-BE49-F238E27FC236}">
                      <a16:creationId xmlns:a16="http://schemas.microsoft.com/office/drawing/2014/main" id="{C200F1E5-91D2-4DAE-8434-27C364DE05C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9330" y="4987211"/>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 name="Picture 11">
                  <a:extLst>
                    <a:ext uri="{FF2B5EF4-FFF2-40B4-BE49-F238E27FC236}">
                      <a16:creationId xmlns:a16="http://schemas.microsoft.com/office/drawing/2014/main" id="{BF18810D-928C-470F-A83A-65887E6EB20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0057" y="4990475"/>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2" name="Picture 11">
                  <a:extLst>
                    <a:ext uri="{FF2B5EF4-FFF2-40B4-BE49-F238E27FC236}">
                      <a16:creationId xmlns:a16="http://schemas.microsoft.com/office/drawing/2014/main" id="{764901DD-D787-4C67-9B14-8B30F9E48A5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55408" y="498920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8" name="Group 107">
                <a:extLst>
                  <a:ext uri="{FF2B5EF4-FFF2-40B4-BE49-F238E27FC236}">
                    <a16:creationId xmlns:a16="http://schemas.microsoft.com/office/drawing/2014/main" id="{624F0A42-1A09-4660-B4DB-D33D2B80F0CB}"/>
                  </a:ext>
                </a:extLst>
              </p:cNvPr>
              <p:cNvGrpSpPr/>
              <p:nvPr/>
            </p:nvGrpSpPr>
            <p:grpSpPr>
              <a:xfrm>
                <a:off x="5264867" y="2355278"/>
                <a:ext cx="1676401" cy="365199"/>
                <a:chOff x="3493628" y="4987211"/>
                <a:chExt cx="1317587" cy="365199"/>
              </a:xfrm>
            </p:grpSpPr>
            <p:pic>
              <p:nvPicPr>
                <p:cNvPr id="177" name="Picture 11">
                  <a:extLst>
                    <a:ext uri="{FF2B5EF4-FFF2-40B4-BE49-F238E27FC236}">
                      <a16:creationId xmlns:a16="http://schemas.microsoft.com/office/drawing/2014/main" id="{8ADFE40A-C1AB-4D04-B5C0-0EC4A9E9D4A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3628"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 name="Picture 11">
                  <a:extLst>
                    <a:ext uri="{FF2B5EF4-FFF2-40B4-BE49-F238E27FC236}">
                      <a16:creationId xmlns:a16="http://schemas.microsoft.com/office/drawing/2014/main" id="{7CBC22D0-444B-4F66-A8C2-106932CCB85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8628"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9" name="Picture 11">
                  <a:extLst>
                    <a:ext uri="{FF2B5EF4-FFF2-40B4-BE49-F238E27FC236}">
                      <a16:creationId xmlns:a16="http://schemas.microsoft.com/office/drawing/2014/main" id="{BA23E266-2F47-47EF-8507-FE2402B4336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23628" y="4992410"/>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 name="Picture 11">
                  <a:extLst>
                    <a:ext uri="{FF2B5EF4-FFF2-40B4-BE49-F238E27FC236}">
                      <a16:creationId xmlns:a16="http://schemas.microsoft.com/office/drawing/2014/main" id="{FC2288A5-806F-4AE4-8165-B59868FB290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8979"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1" name="Picture 11">
                  <a:extLst>
                    <a:ext uri="{FF2B5EF4-FFF2-40B4-BE49-F238E27FC236}">
                      <a16:creationId xmlns:a16="http://schemas.microsoft.com/office/drawing/2014/main" id="{8CE42244-1AD8-4FBD-81D6-76D40C61AF3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7976" y="4987211"/>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 name="Picture 11">
                  <a:extLst>
                    <a:ext uri="{FF2B5EF4-FFF2-40B4-BE49-F238E27FC236}">
                      <a16:creationId xmlns:a16="http://schemas.microsoft.com/office/drawing/2014/main" id="{56D2E1BB-5359-41B4-AC10-69496264B4C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9330" y="4987211"/>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 name="Picture 11">
                  <a:extLst>
                    <a:ext uri="{FF2B5EF4-FFF2-40B4-BE49-F238E27FC236}">
                      <a16:creationId xmlns:a16="http://schemas.microsoft.com/office/drawing/2014/main" id="{E05A3626-3382-4BFE-A4D0-ED1329DC9A4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0057" y="4990475"/>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 name="Picture 11">
                  <a:extLst>
                    <a:ext uri="{FF2B5EF4-FFF2-40B4-BE49-F238E27FC236}">
                      <a16:creationId xmlns:a16="http://schemas.microsoft.com/office/drawing/2014/main" id="{88D587BF-CB8A-4235-AF19-0CD98533A02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55408" y="498920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9" name="Group 108">
                <a:extLst>
                  <a:ext uri="{FF2B5EF4-FFF2-40B4-BE49-F238E27FC236}">
                    <a16:creationId xmlns:a16="http://schemas.microsoft.com/office/drawing/2014/main" id="{7F315377-9E78-47DA-9714-1F327FC62EBD}"/>
                  </a:ext>
                </a:extLst>
              </p:cNvPr>
              <p:cNvGrpSpPr/>
              <p:nvPr/>
            </p:nvGrpSpPr>
            <p:grpSpPr>
              <a:xfrm>
                <a:off x="3049605" y="1596627"/>
                <a:ext cx="1713228" cy="362890"/>
                <a:chOff x="1361956" y="5033323"/>
                <a:chExt cx="1713228" cy="362890"/>
              </a:xfrm>
            </p:grpSpPr>
            <p:grpSp>
              <p:nvGrpSpPr>
                <p:cNvPr id="163" name="Group 162">
                  <a:extLst>
                    <a:ext uri="{FF2B5EF4-FFF2-40B4-BE49-F238E27FC236}">
                      <a16:creationId xmlns:a16="http://schemas.microsoft.com/office/drawing/2014/main" id="{04A62C88-DF04-4267-84F4-29EEB1C73016}"/>
                    </a:ext>
                  </a:extLst>
                </p:cNvPr>
                <p:cNvGrpSpPr/>
                <p:nvPr/>
              </p:nvGrpSpPr>
              <p:grpSpPr>
                <a:xfrm>
                  <a:off x="1361956" y="5036213"/>
                  <a:ext cx="851733" cy="360000"/>
                  <a:chOff x="1361956" y="5036213"/>
                  <a:chExt cx="851733" cy="360000"/>
                </a:xfrm>
              </p:grpSpPr>
              <p:grpSp>
                <p:nvGrpSpPr>
                  <p:cNvPr id="171" name="Group 170">
                    <a:extLst>
                      <a:ext uri="{FF2B5EF4-FFF2-40B4-BE49-F238E27FC236}">
                        <a16:creationId xmlns:a16="http://schemas.microsoft.com/office/drawing/2014/main" id="{F08226A9-9093-47B5-9003-131B3A39FAF6}"/>
                      </a:ext>
                    </a:extLst>
                  </p:cNvPr>
                  <p:cNvGrpSpPr/>
                  <p:nvPr/>
                </p:nvGrpSpPr>
                <p:grpSpPr>
                  <a:xfrm>
                    <a:off x="1361956" y="5036213"/>
                    <a:ext cx="420931" cy="360000"/>
                    <a:chOff x="1361956" y="5036213"/>
                    <a:chExt cx="420931" cy="360000"/>
                  </a:xfrm>
                </p:grpSpPr>
                <p:pic>
                  <p:nvPicPr>
                    <p:cNvPr id="175" name="Picture 174">
                      <a:extLst>
                        <a:ext uri="{FF2B5EF4-FFF2-40B4-BE49-F238E27FC236}">
                          <a16:creationId xmlns:a16="http://schemas.microsoft.com/office/drawing/2014/main" id="{8910BF7E-D385-49BB-803C-20454E851F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76" name="Picture 175">
                      <a:extLst>
                        <a:ext uri="{FF2B5EF4-FFF2-40B4-BE49-F238E27FC236}">
                          <a16:creationId xmlns:a16="http://schemas.microsoft.com/office/drawing/2014/main" id="{6FBD88F1-5410-4E0A-BF96-F9A7D22A81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nvGrpSpPr>
                  <p:cNvPr id="172" name="Group 171">
                    <a:extLst>
                      <a:ext uri="{FF2B5EF4-FFF2-40B4-BE49-F238E27FC236}">
                        <a16:creationId xmlns:a16="http://schemas.microsoft.com/office/drawing/2014/main" id="{D3CF11ED-A281-416A-8A4E-6F28A72257AF}"/>
                      </a:ext>
                    </a:extLst>
                  </p:cNvPr>
                  <p:cNvGrpSpPr/>
                  <p:nvPr/>
                </p:nvGrpSpPr>
                <p:grpSpPr>
                  <a:xfrm>
                    <a:off x="1792758" y="5036213"/>
                    <a:ext cx="420931" cy="360000"/>
                    <a:chOff x="1361956" y="5036213"/>
                    <a:chExt cx="420931" cy="360000"/>
                  </a:xfrm>
                </p:grpSpPr>
                <p:pic>
                  <p:nvPicPr>
                    <p:cNvPr id="173" name="Picture 172">
                      <a:extLst>
                        <a:ext uri="{FF2B5EF4-FFF2-40B4-BE49-F238E27FC236}">
                          <a16:creationId xmlns:a16="http://schemas.microsoft.com/office/drawing/2014/main" id="{DC0AF5BF-A3C4-4A86-B94B-C67104535CF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74" name="Picture 173">
                      <a:extLst>
                        <a:ext uri="{FF2B5EF4-FFF2-40B4-BE49-F238E27FC236}">
                          <a16:creationId xmlns:a16="http://schemas.microsoft.com/office/drawing/2014/main" id="{05D84CF1-0A74-4864-9D89-2E82CD2420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grpSp>
              <p:nvGrpSpPr>
                <p:cNvPr id="164" name="Group 163">
                  <a:extLst>
                    <a:ext uri="{FF2B5EF4-FFF2-40B4-BE49-F238E27FC236}">
                      <a16:creationId xmlns:a16="http://schemas.microsoft.com/office/drawing/2014/main" id="{E228B863-FBDF-456D-97DD-24393012131A}"/>
                    </a:ext>
                  </a:extLst>
                </p:cNvPr>
                <p:cNvGrpSpPr/>
                <p:nvPr/>
              </p:nvGrpSpPr>
              <p:grpSpPr>
                <a:xfrm>
                  <a:off x="2223451" y="5033323"/>
                  <a:ext cx="851733" cy="360000"/>
                  <a:chOff x="1361956" y="5036213"/>
                  <a:chExt cx="851733" cy="360000"/>
                </a:xfrm>
              </p:grpSpPr>
              <p:grpSp>
                <p:nvGrpSpPr>
                  <p:cNvPr id="165" name="Group 164">
                    <a:extLst>
                      <a:ext uri="{FF2B5EF4-FFF2-40B4-BE49-F238E27FC236}">
                        <a16:creationId xmlns:a16="http://schemas.microsoft.com/office/drawing/2014/main" id="{9A9DC8B4-2F42-445B-8D4B-F0E062DCB56B}"/>
                      </a:ext>
                    </a:extLst>
                  </p:cNvPr>
                  <p:cNvGrpSpPr/>
                  <p:nvPr/>
                </p:nvGrpSpPr>
                <p:grpSpPr>
                  <a:xfrm>
                    <a:off x="1361956" y="5036213"/>
                    <a:ext cx="420931" cy="360000"/>
                    <a:chOff x="1361956" y="5036213"/>
                    <a:chExt cx="420931" cy="360000"/>
                  </a:xfrm>
                </p:grpSpPr>
                <p:pic>
                  <p:nvPicPr>
                    <p:cNvPr id="169" name="Picture 168">
                      <a:extLst>
                        <a:ext uri="{FF2B5EF4-FFF2-40B4-BE49-F238E27FC236}">
                          <a16:creationId xmlns:a16="http://schemas.microsoft.com/office/drawing/2014/main" id="{4A2D2523-EFC6-410D-9F1C-CDD76FBF59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70" name="Picture 169">
                      <a:extLst>
                        <a:ext uri="{FF2B5EF4-FFF2-40B4-BE49-F238E27FC236}">
                          <a16:creationId xmlns:a16="http://schemas.microsoft.com/office/drawing/2014/main" id="{C2DCA7D8-9E6F-484B-B24D-0A557EA7D9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nvGrpSpPr>
                  <p:cNvPr id="166" name="Group 165">
                    <a:extLst>
                      <a:ext uri="{FF2B5EF4-FFF2-40B4-BE49-F238E27FC236}">
                        <a16:creationId xmlns:a16="http://schemas.microsoft.com/office/drawing/2014/main" id="{5D19B103-096C-4D4A-9D28-37196D83F503}"/>
                      </a:ext>
                    </a:extLst>
                  </p:cNvPr>
                  <p:cNvGrpSpPr/>
                  <p:nvPr/>
                </p:nvGrpSpPr>
                <p:grpSpPr>
                  <a:xfrm>
                    <a:off x="1792758" y="5036213"/>
                    <a:ext cx="420931" cy="360000"/>
                    <a:chOff x="1361956" y="5036213"/>
                    <a:chExt cx="420931" cy="360000"/>
                  </a:xfrm>
                </p:grpSpPr>
                <p:pic>
                  <p:nvPicPr>
                    <p:cNvPr id="167" name="Picture 166">
                      <a:extLst>
                        <a:ext uri="{FF2B5EF4-FFF2-40B4-BE49-F238E27FC236}">
                          <a16:creationId xmlns:a16="http://schemas.microsoft.com/office/drawing/2014/main" id="{802EDEDD-02F4-4EFB-9FB8-F472FB2FB5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68" name="Picture 167">
                      <a:extLst>
                        <a:ext uri="{FF2B5EF4-FFF2-40B4-BE49-F238E27FC236}">
                          <a16:creationId xmlns:a16="http://schemas.microsoft.com/office/drawing/2014/main" id="{F8F04CFE-ED96-49E8-8190-BB29BAA9AC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grpSp>
          <p:grpSp>
            <p:nvGrpSpPr>
              <p:cNvPr id="110" name="Group 109">
                <a:extLst>
                  <a:ext uri="{FF2B5EF4-FFF2-40B4-BE49-F238E27FC236}">
                    <a16:creationId xmlns:a16="http://schemas.microsoft.com/office/drawing/2014/main" id="{D40ED33D-2760-4D3C-BB38-1E808C641565}"/>
                  </a:ext>
                </a:extLst>
              </p:cNvPr>
              <p:cNvGrpSpPr/>
              <p:nvPr/>
            </p:nvGrpSpPr>
            <p:grpSpPr>
              <a:xfrm>
                <a:off x="7447497" y="1600333"/>
                <a:ext cx="1702569" cy="324000"/>
                <a:chOff x="5834714" y="5037029"/>
                <a:chExt cx="1516528" cy="364383"/>
              </a:xfrm>
            </p:grpSpPr>
            <p:grpSp>
              <p:nvGrpSpPr>
                <p:cNvPr id="149" name="Group 148">
                  <a:extLst>
                    <a:ext uri="{FF2B5EF4-FFF2-40B4-BE49-F238E27FC236}">
                      <a16:creationId xmlns:a16="http://schemas.microsoft.com/office/drawing/2014/main" id="{E0926679-6BD0-4165-B3A5-4F025061ABA1}"/>
                    </a:ext>
                  </a:extLst>
                </p:cNvPr>
                <p:cNvGrpSpPr/>
                <p:nvPr/>
              </p:nvGrpSpPr>
              <p:grpSpPr>
                <a:xfrm>
                  <a:off x="5834714" y="5038204"/>
                  <a:ext cx="788770" cy="363208"/>
                  <a:chOff x="5834714" y="5038204"/>
                  <a:chExt cx="788770" cy="363208"/>
                </a:xfrm>
              </p:grpSpPr>
              <p:grpSp>
                <p:nvGrpSpPr>
                  <p:cNvPr id="157" name="Group 156">
                    <a:extLst>
                      <a:ext uri="{FF2B5EF4-FFF2-40B4-BE49-F238E27FC236}">
                        <a16:creationId xmlns:a16="http://schemas.microsoft.com/office/drawing/2014/main" id="{56B55AFA-E4AD-496E-BA15-AB51846704F9}"/>
                      </a:ext>
                    </a:extLst>
                  </p:cNvPr>
                  <p:cNvGrpSpPr/>
                  <p:nvPr/>
                </p:nvGrpSpPr>
                <p:grpSpPr>
                  <a:xfrm>
                    <a:off x="5834714" y="5039379"/>
                    <a:ext cx="424608" cy="362033"/>
                    <a:chOff x="5834714" y="5039379"/>
                    <a:chExt cx="424608" cy="362033"/>
                  </a:xfrm>
                </p:grpSpPr>
                <p:pic>
                  <p:nvPicPr>
                    <p:cNvPr id="161" name="Picture 2">
                      <a:extLst>
                        <a:ext uri="{FF2B5EF4-FFF2-40B4-BE49-F238E27FC236}">
                          <a16:creationId xmlns:a16="http://schemas.microsoft.com/office/drawing/2014/main" id="{4A805053-05D2-40EF-80DB-F366F56436C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834714" y="5041412"/>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 name="Picture 2">
                      <a:extLst>
                        <a:ext uri="{FF2B5EF4-FFF2-40B4-BE49-F238E27FC236}">
                          <a16:creationId xmlns:a16="http://schemas.microsoft.com/office/drawing/2014/main" id="{9B1E4A1A-98C0-40E8-8465-74A4562177B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15659" y="5039379"/>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8" name="Group 157">
                    <a:extLst>
                      <a:ext uri="{FF2B5EF4-FFF2-40B4-BE49-F238E27FC236}">
                        <a16:creationId xmlns:a16="http://schemas.microsoft.com/office/drawing/2014/main" id="{E98EFBD2-7997-4ADA-BBB8-493248B70FB1}"/>
                      </a:ext>
                    </a:extLst>
                  </p:cNvPr>
                  <p:cNvGrpSpPr/>
                  <p:nvPr/>
                </p:nvGrpSpPr>
                <p:grpSpPr>
                  <a:xfrm>
                    <a:off x="6198876" y="5038204"/>
                    <a:ext cx="424608" cy="362033"/>
                    <a:chOff x="5834714" y="5039379"/>
                    <a:chExt cx="424608" cy="362033"/>
                  </a:xfrm>
                </p:grpSpPr>
                <p:pic>
                  <p:nvPicPr>
                    <p:cNvPr id="159" name="Picture 2">
                      <a:extLst>
                        <a:ext uri="{FF2B5EF4-FFF2-40B4-BE49-F238E27FC236}">
                          <a16:creationId xmlns:a16="http://schemas.microsoft.com/office/drawing/2014/main" id="{09B1D5C4-C897-4E70-B559-F79C7A57792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834714" y="5041412"/>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 name="Picture 2">
                      <a:extLst>
                        <a:ext uri="{FF2B5EF4-FFF2-40B4-BE49-F238E27FC236}">
                          <a16:creationId xmlns:a16="http://schemas.microsoft.com/office/drawing/2014/main" id="{A21157F6-08D0-4FBD-9CA3-F40C52C73B5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15659" y="5039379"/>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50" name="Group 149">
                  <a:extLst>
                    <a:ext uri="{FF2B5EF4-FFF2-40B4-BE49-F238E27FC236}">
                      <a16:creationId xmlns:a16="http://schemas.microsoft.com/office/drawing/2014/main" id="{0F1C40F9-E6CF-468B-A178-2956EB1140FD}"/>
                    </a:ext>
                  </a:extLst>
                </p:cNvPr>
                <p:cNvGrpSpPr/>
                <p:nvPr/>
              </p:nvGrpSpPr>
              <p:grpSpPr>
                <a:xfrm>
                  <a:off x="6562472" y="5037029"/>
                  <a:ext cx="788770" cy="363208"/>
                  <a:chOff x="5834714" y="5038204"/>
                  <a:chExt cx="788770" cy="363208"/>
                </a:xfrm>
              </p:grpSpPr>
              <p:grpSp>
                <p:nvGrpSpPr>
                  <p:cNvPr id="151" name="Group 150">
                    <a:extLst>
                      <a:ext uri="{FF2B5EF4-FFF2-40B4-BE49-F238E27FC236}">
                        <a16:creationId xmlns:a16="http://schemas.microsoft.com/office/drawing/2014/main" id="{A40682ED-2EB1-42A8-BB22-9C9F1F1A57B4}"/>
                      </a:ext>
                    </a:extLst>
                  </p:cNvPr>
                  <p:cNvGrpSpPr/>
                  <p:nvPr/>
                </p:nvGrpSpPr>
                <p:grpSpPr>
                  <a:xfrm>
                    <a:off x="5834714" y="5039379"/>
                    <a:ext cx="424608" cy="362033"/>
                    <a:chOff x="5834714" y="5039379"/>
                    <a:chExt cx="424608" cy="362033"/>
                  </a:xfrm>
                </p:grpSpPr>
                <p:pic>
                  <p:nvPicPr>
                    <p:cNvPr id="155" name="Picture 2">
                      <a:extLst>
                        <a:ext uri="{FF2B5EF4-FFF2-40B4-BE49-F238E27FC236}">
                          <a16:creationId xmlns:a16="http://schemas.microsoft.com/office/drawing/2014/main" id="{031ACDB3-F05E-4CDC-8E5E-16815E08440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834714" y="5041412"/>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 name="Picture 2">
                      <a:extLst>
                        <a:ext uri="{FF2B5EF4-FFF2-40B4-BE49-F238E27FC236}">
                          <a16:creationId xmlns:a16="http://schemas.microsoft.com/office/drawing/2014/main" id="{1A6019C7-29F5-4C2F-AF12-22D1F16AAE7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15659" y="5039379"/>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2" name="Group 151">
                    <a:extLst>
                      <a:ext uri="{FF2B5EF4-FFF2-40B4-BE49-F238E27FC236}">
                        <a16:creationId xmlns:a16="http://schemas.microsoft.com/office/drawing/2014/main" id="{94D5C126-25C2-4A5A-8D45-59C28D3438EE}"/>
                      </a:ext>
                    </a:extLst>
                  </p:cNvPr>
                  <p:cNvGrpSpPr/>
                  <p:nvPr/>
                </p:nvGrpSpPr>
                <p:grpSpPr>
                  <a:xfrm>
                    <a:off x="6198876" y="5038204"/>
                    <a:ext cx="424608" cy="362033"/>
                    <a:chOff x="5834714" y="5039379"/>
                    <a:chExt cx="424608" cy="362033"/>
                  </a:xfrm>
                </p:grpSpPr>
                <p:pic>
                  <p:nvPicPr>
                    <p:cNvPr id="153" name="Picture 2">
                      <a:extLst>
                        <a:ext uri="{FF2B5EF4-FFF2-40B4-BE49-F238E27FC236}">
                          <a16:creationId xmlns:a16="http://schemas.microsoft.com/office/drawing/2014/main" id="{3019C6AB-768A-477D-95CF-09015EC06CB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834714" y="5041412"/>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2">
                      <a:extLst>
                        <a:ext uri="{FF2B5EF4-FFF2-40B4-BE49-F238E27FC236}">
                          <a16:creationId xmlns:a16="http://schemas.microsoft.com/office/drawing/2014/main" id="{7B01754E-6FF9-474A-BC73-9184D5BD145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15659" y="5039379"/>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111" name="Group 110">
                <a:extLst>
                  <a:ext uri="{FF2B5EF4-FFF2-40B4-BE49-F238E27FC236}">
                    <a16:creationId xmlns:a16="http://schemas.microsoft.com/office/drawing/2014/main" id="{2C8B093E-C028-4AFE-9215-335F8FA79EF2}"/>
                  </a:ext>
                </a:extLst>
              </p:cNvPr>
              <p:cNvGrpSpPr/>
              <p:nvPr/>
            </p:nvGrpSpPr>
            <p:grpSpPr>
              <a:xfrm>
                <a:off x="7443908" y="1965949"/>
                <a:ext cx="1291853" cy="322955"/>
                <a:chOff x="5834714" y="5038204"/>
                <a:chExt cx="1152366" cy="363208"/>
              </a:xfrm>
            </p:grpSpPr>
            <p:grpSp>
              <p:nvGrpSpPr>
                <p:cNvPr id="139" name="Group 138">
                  <a:extLst>
                    <a:ext uri="{FF2B5EF4-FFF2-40B4-BE49-F238E27FC236}">
                      <a16:creationId xmlns:a16="http://schemas.microsoft.com/office/drawing/2014/main" id="{09334243-B239-4F96-AAB2-6F4A90CDED96}"/>
                    </a:ext>
                  </a:extLst>
                </p:cNvPr>
                <p:cNvGrpSpPr/>
                <p:nvPr/>
              </p:nvGrpSpPr>
              <p:grpSpPr>
                <a:xfrm>
                  <a:off x="5834714" y="5038204"/>
                  <a:ext cx="788770" cy="363208"/>
                  <a:chOff x="5834714" y="5038204"/>
                  <a:chExt cx="788770" cy="363208"/>
                </a:xfrm>
              </p:grpSpPr>
              <p:grpSp>
                <p:nvGrpSpPr>
                  <p:cNvPr id="143" name="Group 142">
                    <a:extLst>
                      <a:ext uri="{FF2B5EF4-FFF2-40B4-BE49-F238E27FC236}">
                        <a16:creationId xmlns:a16="http://schemas.microsoft.com/office/drawing/2014/main" id="{5CE08A0E-15AD-4AD8-A67F-A6FD6CC75B8B}"/>
                      </a:ext>
                    </a:extLst>
                  </p:cNvPr>
                  <p:cNvGrpSpPr/>
                  <p:nvPr/>
                </p:nvGrpSpPr>
                <p:grpSpPr>
                  <a:xfrm>
                    <a:off x="5834714" y="5039379"/>
                    <a:ext cx="424608" cy="362033"/>
                    <a:chOff x="5834714" y="5039379"/>
                    <a:chExt cx="424608" cy="362033"/>
                  </a:xfrm>
                </p:grpSpPr>
                <p:pic>
                  <p:nvPicPr>
                    <p:cNvPr id="147" name="Picture 2">
                      <a:extLst>
                        <a:ext uri="{FF2B5EF4-FFF2-40B4-BE49-F238E27FC236}">
                          <a16:creationId xmlns:a16="http://schemas.microsoft.com/office/drawing/2014/main" id="{1BA51D7F-FC8E-4E9D-BCFB-2444E579013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834714" y="5041412"/>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 name="Picture 2">
                      <a:extLst>
                        <a:ext uri="{FF2B5EF4-FFF2-40B4-BE49-F238E27FC236}">
                          <a16:creationId xmlns:a16="http://schemas.microsoft.com/office/drawing/2014/main" id="{71180BD5-71B1-4A90-8C75-FC36C4685C8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15659" y="5039379"/>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4" name="Group 143">
                    <a:extLst>
                      <a:ext uri="{FF2B5EF4-FFF2-40B4-BE49-F238E27FC236}">
                        <a16:creationId xmlns:a16="http://schemas.microsoft.com/office/drawing/2014/main" id="{1B214DEC-A49F-47EF-998A-911BAE4C0A43}"/>
                      </a:ext>
                    </a:extLst>
                  </p:cNvPr>
                  <p:cNvGrpSpPr/>
                  <p:nvPr/>
                </p:nvGrpSpPr>
                <p:grpSpPr>
                  <a:xfrm>
                    <a:off x="6198876" y="5038204"/>
                    <a:ext cx="424608" cy="362033"/>
                    <a:chOff x="5834714" y="5039379"/>
                    <a:chExt cx="424608" cy="362033"/>
                  </a:xfrm>
                </p:grpSpPr>
                <p:pic>
                  <p:nvPicPr>
                    <p:cNvPr id="145" name="Picture 2">
                      <a:extLst>
                        <a:ext uri="{FF2B5EF4-FFF2-40B4-BE49-F238E27FC236}">
                          <a16:creationId xmlns:a16="http://schemas.microsoft.com/office/drawing/2014/main" id="{3997B536-2B4A-4B49-8D06-1AD27B8F9A4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834714" y="5041412"/>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 name="Picture 2">
                      <a:extLst>
                        <a:ext uri="{FF2B5EF4-FFF2-40B4-BE49-F238E27FC236}">
                          <a16:creationId xmlns:a16="http://schemas.microsoft.com/office/drawing/2014/main" id="{0A53FA98-D808-46B9-9D22-A565EA637D6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15659" y="5039379"/>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40" name="Group 139">
                  <a:extLst>
                    <a:ext uri="{FF2B5EF4-FFF2-40B4-BE49-F238E27FC236}">
                      <a16:creationId xmlns:a16="http://schemas.microsoft.com/office/drawing/2014/main" id="{79CE5D28-92FD-4509-BCDA-B26E8F0F67A1}"/>
                    </a:ext>
                  </a:extLst>
                </p:cNvPr>
                <p:cNvGrpSpPr/>
                <p:nvPr/>
              </p:nvGrpSpPr>
              <p:grpSpPr>
                <a:xfrm>
                  <a:off x="6562472" y="5038204"/>
                  <a:ext cx="424608" cy="362033"/>
                  <a:chOff x="5834714" y="5039379"/>
                  <a:chExt cx="424608" cy="362033"/>
                </a:xfrm>
              </p:grpSpPr>
              <p:pic>
                <p:nvPicPr>
                  <p:cNvPr id="141" name="Picture 2">
                    <a:extLst>
                      <a:ext uri="{FF2B5EF4-FFF2-40B4-BE49-F238E27FC236}">
                        <a16:creationId xmlns:a16="http://schemas.microsoft.com/office/drawing/2014/main" id="{1FAE0C63-29F3-4555-A244-FDC994495B2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834714" y="5041412"/>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 name="Picture 2">
                    <a:extLst>
                      <a:ext uri="{FF2B5EF4-FFF2-40B4-BE49-F238E27FC236}">
                        <a16:creationId xmlns:a16="http://schemas.microsoft.com/office/drawing/2014/main" id="{002730C4-F5BF-4DFE-89AC-3074DC3E7B8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15659" y="5039379"/>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12" name="TextBox 111">
                <a:extLst>
                  <a:ext uri="{FF2B5EF4-FFF2-40B4-BE49-F238E27FC236}">
                    <a16:creationId xmlns:a16="http://schemas.microsoft.com/office/drawing/2014/main" id="{D0A6484E-C699-4DE3-8711-3F627B0A3EE1}"/>
                  </a:ext>
                </a:extLst>
              </p:cNvPr>
              <p:cNvSpPr txBox="1"/>
              <p:nvPr/>
            </p:nvSpPr>
            <p:spPr>
              <a:xfrm>
                <a:off x="2209800" y="153955"/>
                <a:ext cx="7772400" cy="800219"/>
              </a:xfrm>
              <a:prstGeom prst="rect">
                <a:avLst/>
              </a:prstGeom>
              <a:noFill/>
            </p:spPr>
            <p:txBody>
              <a:bodyPr wrap="square" rtlCol="0">
                <a:spAutoFit/>
              </a:bodyPr>
              <a:lstStyle/>
              <a:p>
                <a:pPr algn="ctr">
                  <a:defRPr/>
                </a:pPr>
                <a:r>
                  <a:rPr lang="en-US" b="1" dirty="0"/>
                  <a:t>SYNTHESIS: </a:t>
                </a:r>
                <a:r>
                  <a:rPr lang="en-US" b="1" dirty="0" err="1"/>
                  <a:t>Tsepamo</a:t>
                </a:r>
                <a:r>
                  <a:rPr lang="en-US" b="1" dirty="0"/>
                  <a:t> May 2019 NTD risk, incl. ADVANCE/NAMSAL, PDR 9% </a:t>
                </a:r>
                <a:br>
                  <a:rPr lang="en-US" b="1" dirty="0"/>
                </a:br>
                <a:r>
                  <a:rPr lang="en-US" sz="1400" b="1" dirty="0">
                    <a:solidFill>
                      <a:prstClr val="black"/>
                    </a:solidFill>
                    <a:latin typeface="Calibri"/>
                  </a:rPr>
                  <a:t>For every 1 adverse infant outcome (NTD+NND) averted with use of </a:t>
                </a:r>
                <a:r>
                  <a:rPr lang="en-US" sz="1400" b="1" i="1" dirty="0">
                    <a:solidFill>
                      <a:srgbClr val="0066FF"/>
                    </a:solidFill>
                    <a:latin typeface="Calibri"/>
                  </a:rPr>
                  <a:t>TLE</a:t>
                </a:r>
                <a:r>
                  <a:rPr lang="en-US" sz="1400" b="1" dirty="0">
                    <a:solidFill>
                      <a:prstClr val="black"/>
                    </a:solidFill>
                    <a:latin typeface="Calibri"/>
                  </a:rPr>
                  <a:t> compared to </a:t>
                </a:r>
                <a:r>
                  <a:rPr lang="en-US" sz="1400" b="1" i="1" dirty="0">
                    <a:solidFill>
                      <a:srgbClr val="FF0000"/>
                    </a:solidFill>
                    <a:latin typeface="Calibri"/>
                  </a:rPr>
                  <a:t>TLD</a:t>
                </a:r>
                <a:r>
                  <a:rPr lang="en-US" sz="1400" b="1" dirty="0">
                    <a:solidFill>
                      <a:prstClr val="black"/>
                    </a:solidFill>
                    <a:latin typeface="Calibri"/>
                  </a:rPr>
                  <a:t>, it is predicted that there will be this many additional outcomes:</a:t>
                </a:r>
                <a:endParaRPr lang="en-ZA" sz="1400" b="1" dirty="0">
                  <a:solidFill>
                    <a:prstClr val="black"/>
                  </a:solidFill>
                  <a:latin typeface="Calibri"/>
                </a:endParaRPr>
              </a:p>
            </p:txBody>
          </p:sp>
          <p:sp>
            <p:nvSpPr>
              <p:cNvPr id="113" name="TextBox 112">
                <a:extLst>
                  <a:ext uri="{FF2B5EF4-FFF2-40B4-BE49-F238E27FC236}">
                    <a16:creationId xmlns:a16="http://schemas.microsoft.com/office/drawing/2014/main" id="{B1B879B9-95E9-44E0-9C51-BF414F5ECA09}"/>
                  </a:ext>
                </a:extLst>
              </p:cNvPr>
              <p:cNvSpPr txBox="1"/>
              <p:nvPr/>
            </p:nvSpPr>
            <p:spPr>
              <a:xfrm>
                <a:off x="7557955" y="2355278"/>
                <a:ext cx="154039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dirty="0">
                    <a:latin typeface="Calibri"/>
                  </a:rPr>
                  <a:t>Difference in child deaths not modelled</a:t>
                </a:r>
                <a:endParaRPr kumimoji="0" lang="en-ZA" sz="1100" i="0" u="none" strike="noStrike" kern="1200" cap="none" spc="0" normalizeH="0" baseline="0" noProof="0" dirty="0">
                  <a:ln>
                    <a:noFill/>
                  </a:ln>
                  <a:effectLst/>
                  <a:uLnTx/>
                  <a:uFillTx/>
                  <a:latin typeface="Calibri"/>
                </a:endParaRPr>
              </a:p>
            </p:txBody>
          </p:sp>
          <p:grpSp>
            <p:nvGrpSpPr>
              <p:cNvPr id="114" name="Group 113">
                <a:extLst>
                  <a:ext uri="{FF2B5EF4-FFF2-40B4-BE49-F238E27FC236}">
                    <a16:creationId xmlns:a16="http://schemas.microsoft.com/office/drawing/2014/main" id="{6B7D41FE-EBB9-49CA-9C50-D65871A914D5}"/>
                  </a:ext>
                </a:extLst>
              </p:cNvPr>
              <p:cNvGrpSpPr/>
              <p:nvPr/>
            </p:nvGrpSpPr>
            <p:grpSpPr>
              <a:xfrm>
                <a:off x="3052881" y="2356723"/>
                <a:ext cx="851733" cy="360000"/>
                <a:chOff x="1361956" y="5036213"/>
                <a:chExt cx="851733" cy="360000"/>
              </a:xfrm>
            </p:grpSpPr>
            <p:grpSp>
              <p:nvGrpSpPr>
                <p:cNvPr id="133" name="Group 132">
                  <a:extLst>
                    <a:ext uri="{FF2B5EF4-FFF2-40B4-BE49-F238E27FC236}">
                      <a16:creationId xmlns:a16="http://schemas.microsoft.com/office/drawing/2014/main" id="{B3C4B9B7-8C34-46D2-B113-7A1D186A7CCE}"/>
                    </a:ext>
                  </a:extLst>
                </p:cNvPr>
                <p:cNvGrpSpPr/>
                <p:nvPr/>
              </p:nvGrpSpPr>
              <p:grpSpPr>
                <a:xfrm>
                  <a:off x="1361956" y="5036213"/>
                  <a:ext cx="420931" cy="360000"/>
                  <a:chOff x="1361956" y="5036213"/>
                  <a:chExt cx="420931" cy="360000"/>
                </a:xfrm>
              </p:grpSpPr>
              <p:pic>
                <p:nvPicPr>
                  <p:cNvPr id="137" name="Picture 136">
                    <a:extLst>
                      <a:ext uri="{FF2B5EF4-FFF2-40B4-BE49-F238E27FC236}">
                        <a16:creationId xmlns:a16="http://schemas.microsoft.com/office/drawing/2014/main" id="{C9EB98A8-079A-4934-9CDB-D7BDB3C27D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38" name="Picture 137">
                    <a:extLst>
                      <a:ext uri="{FF2B5EF4-FFF2-40B4-BE49-F238E27FC236}">
                        <a16:creationId xmlns:a16="http://schemas.microsoft.com/office/drawing/2014/main" id="{A7BD9E42-91CC-4A76-9C70-F57FF039B9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nvGrpSpPr>
                <p:cNvPr id="134" name="Group 133">
                  <a:extLst>
                    <a:ext uri="{FF2B5EF4-FFF2-40B4-BE49-F238E27FC236}">
                      <a16:creationId xmlns:a16="http://schemas.microsoft.com/office/drawing/2014/main" id="{DC2B2EA8-EDC0-4874-BA33-12D7FE9E2E4B}"/>
                    </a:ext>
                  </a:extLst>
                </p:cNvPr>
                <p:cNvGrpSpPr/>
                <p:nvPr/>
              </p:nvGrpSpPr>
              <p:grpSpPr>
                <a:xfrm>
                  <a:off x="1792758" y="5036213"/>
                  <a:ext cx="420931" cy="360000"/>
                  <a:chOff x="1361956" y="5036213"/>
                  <a:chExt cx="420931" cy="360000"/>
                </a:xfrm>
              </p:grpSpPr>
              <p:pic>
                <p:nvPicPr>
                  <p:cNvPr id="135" name="Picture 134">
                    <a:extLst>
                      <a:ext uri="{FF2B5EF4-FFF2-40B4-BE49-F238E27FC236}">
                        <a16:creationId xmlns:a16="http://schemas.microsoft.com/office/drawing/2014/main" id="{BC2B6931-7828-4D48-95E8-29778FCD5E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36" name="Picture 135">
                    <a:extLst>
                      <a:ext uri="{FF2B5EF4-FFF2-40B4-BE49-F238E27FC236}">
                        <a16:creationId xmlns:a16="http://schemas.microsoft.com/office/drawing/2014/main" id="{ADECC81F-283F-4111-BBD0-9BC3A9F050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pic>
            <p:nvPicPr>
              <p:cNvPr id="115" name="Picture 114">
                <a:extLst>
                  <a:ext uri="{FF2B5EF4-FFF2-40B4-BE49-F238E27FC236}">
                    <a16:creationId xmlns:a16="http://schemas.microsoft.com/office/drawing/2014/main" id="{C24A63BE-01C0-41D2-82CA-8675B4C54A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4376" y="2353833"/>
                <a:ext cx="204702" cy="360000"/>
              </a:xfrm>
              <a:prstGeom prst="rect">
                <a:avLst/>
              </a:prstGeom>
            </p:spPr>
          </p:pic>
          <p:grpSp>
            <p:nvGrpSpPr>
              <p:cNvPr id="116" name="Group 115">
                <a:extLst>
                  <a:ext uri="{FF2B5EF4-FFF2-40B4-BE49-F238E27FC236}">
                    <a16:creationId xmlns:a16="http://schemas.microsoft.com/office/drawing/2014/main" id="{43B62C84-5D30-4E50-A91D-F3EAA8F2DB8B}"/>
                  </a:ext>
                </a:extLst>
              </p:cNvPr>
              <p:cNvGrpSpPr/>
              <p:nvPr/>
            </p:nvGrpSpPr>
            <p:grpSpPr>
              <a:xfrm>
                <a:off x="3060649" y="1984433"/>
                <a:ext cx="1713228" cy="362890"/>
                <a:chOff x="1361956" y="5033323"/>
                <a:chExt cx="1713228" cy="362890"/>
              </a:xfrm>
            </p:grpSpPr>
            <p:grpSp>
              <p:nvGrpSpPr>
                <p:cNvPr id="119" name="Group 118">
                  <a:extLst>
                    <a:ext uri="{FF2B5EF4-FFF2-40B4-BE49-F238E27FC236}">
                      <a16:creationId xmlns:a16="http://schemas.microsoft.com/office/drawing/2014/main" id="{4F91874A-A12E-4A27-A22A-7EA09DC79376}"/>
                    </a:ext>
                  </a:extLst>
                </p:cNvPr>
                <p:cNvGrpSpPr/>
                <p:nvPr/>
              </p:nvGrpSpPr>
              <p:grpSpPr>
                <a:xfrm>
                  <a:off x="1361956" y="5036213"/>
                  <a:ext cx="851733" cy="360000"/>
                  <a:chOff x="1361956" y="5036213"/>
                  <a:chExt cx="851733" cy="360000"/>
                </a:xfrm>
              </p:grpSpPr>
              <p:grpSp>
                <p:nvGrpSpPr>
                  <p:cNvPr id="127" name="Group 126">
                    <a:extLst>
                      <a:ext uri="{FF2B5EF4-FFF2-40B4-BE49-F238E27FC236}">
                        <a16:creationId xmlns:a16="http://schemas.microsoft.com/office/drawing/2014/main" id="{4852859A-B5CB-4A02-8AEE-E378EA6BCCB1}"/>
                      </a:ext>
                    </a:extLst>
                  </p:cNvPr>
                  <p:cNvGrpSpPr/>
                  <p:nvPr/>
                </p:nvGrpSpPr>
                <p:grpSpPr>
                  <a:xfrm>
                    <a:off x="1361956" y="5036213"/>
                    <a:ext cx="420931" cy="360000"/>
                    <a:chOff x="1361956" y="5036213"/>
                    <a:chExt cx="420931" cy="360000"/>
                  </a:xfrm>
                </p:grpSpPr>
                <p:pic>
                  <p:nvPicPr>
                    <p:cNvPr id="131" name="Picture 130">
                      <a:extLst>
                        <a:ext uri="{FF2B5EF4-FFF2-40B4-BE49-F238E27FC236}">
                          <a16:creationId xmlns:a16="http://schemas.microsoft.com/office/drawing/2014/main" id="{E6C5D440-D1FE-4A12-8D22-90E3A39AD1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32" name="Picture 131">
                      <a:extLst>
                        <a:ext uri="{FF2B5EF4-FFF2-40B4-BE49-F238E27FC236}">
                          <a16:creationId xmlns:a16="http://schemas.microsoft.com/office/drawing/2014/main" id="{16994454-D41F-4189-B839-45F7B25F38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nvGrpSpPr>
                  <p:cNvPr id="128" name="Group 127">
                    <a:extLst>
                      <a:ext uri="{FF2B5EF4-FFF2-40B4-BE49-F238E27FC236}">
                        <a16:creationId xmlns:a16="http://schemas.microsoft.com/office/drawing/2014/main" id="{D513C8D6-E8CA-41AA-9500-5BA1CECAE777}"/>
                      </a:ext>
                    </a:extLst>
                  </p:cNvPr>
                  <p:cNvGrpSpPr/>
                  <p:nvPr/>
                </p:nvGrpSpPr>
                <p:grpSpPr>
                  <a:xfrm>
                    <a:off x="1792758" y="5036213"/>
                    <a:ext cx="420931" cy="360000"/>
                    <a:chOff x="1361956" y="5036213"/>
                    <a:chExt cx="420931" cy="360000"/>
                  </a:xfrm>
                </p:grpSpPr>
                <p:pic>
                  <p:nvPicPr>
                    <p:cNvPr id="129" name="Picture 128">
                      <a:extLst>
                        <a:ext uri="{FF2B5EF4-FFF2-40B4-BE49-F238E27FC236}">
                          <a16:creationId xmlns:a16="http://schemas.microsoft.com/office/drawing/2014/main" id="{A1991117-DB53-4439-8698-78B6A34220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30" name="Picture 129">
                      <a:extLst>
                        <a:ext uri="{FF2B5EF4-FFF2-40B4-BE49-F238E27FC236}">
                          <a16:creationId xmlns:a16="http://schemas.microsoft.com/office/drawing/2014/main" id="{DDD76337-F297-43E3-A538-20BC3D273D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grpSp>
              <p:nvGrpSpPr>
                <p:cNvPr id="120" name="Group 119">
                  <a:extLst>
                    <a:ext uri="{FF2B5EF4-FFF2-40B4-BE49-F238E27FC236}">
                      <a16:creationId xmlns:a16="http://schemas.microsoft.com/office/drawing/2014/main" id="{25DB33C3-FB4A-4129-8239-DC518852AC3C}"/>
                    </a:ext>
                  </a:extLst>
                </p:cNvPr>
                <p:cNvGrpSpPr/>
                <p:nvPr/>
              </p:nvGrpSpPr>
              <p:grpSpPr>
                <a:xfrm>
                  <a:off x="2223451" y="5033323"/>
                  <a:ext cx="851733" cy="360000"/>
                  <a:chOff x="1361956" y="5036213"/>
                  <a:chExt cx="851733" cy="360000"/>
                </a:xfrm>
              </p:grpSpPr>
              <p:grpSp>
                <p:nvGrpSpPr>
                  <p:cNvPr id="121" name="Group 120">
                    <a:extLst>
                      <a:ext uri="{FF2B5EF4-FFF2-40B4-BE49-F238E27FC236}">
                        <a16:creationId xmlns:a16="http://schemas.microsoft.com/office/drawing/2014/main" id="{3B6C6FDE-5B84-4355-8747-84C3CE092840}"/>
                      </a:ext>
                    </a:extLst>
                  </p:cNvPr>
                  <p:cNvGrpSpPr/>
                  <p:nvPr/>
                </p:nvGrpSpPr>
                <p:grpSpPr>
                  <a:xfrm>
                    <a:off x="1361956" y="5036213"/>
                    <a:ext cx="420931" cy="360000"/>
                    <a:chOff x="1361956" y="5036213"/>
                    <a:chExt cx="420931" cy="360000"/>
                  </a:xfrm>
                </p:grpSpPr>
                <p:pic>
                  <p:nvPicPr>
                    <p:cNvPr id="125" name="Picture 124">
                      <a:extLst>
                        <a:ext uri="{FF2B5EF4-FFF2-40B4-BE49-F238E27FC236}">
                          <a16:creationId xmlns:a16="http://schemas.microsoft.com/office/drawing/2014/main" id="{89F6FF5E-6C36-4A3A-8E39-928B92F4DE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26" name="Picture 125">
                      <a:extLst>
                        <a:ext uri="{FF2B5EF4-FFF2-40B4-BE49-F238E27FC236}">
                          <a16:creationId xmlns:a16="http://schemas.microsoft.com/office/drawing/2014/main" id="{75884254-3C7B-4979-A1ED-F5C9E07118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nvGrpSpPr>
                  <p:cNvPr id="122" name="Group 121">
                    <a:extLst>
                      <a:ext uri="{FF2B5EF4-FFF2-40B4-BE49-F238E27FC236}">
                        <a16:creationId xmlns:a16="http://schemas.microsoft.com/office/drawing/2014/main" id="{B459B76E-01E7-419B-8AC8-19F4F47496E1}"/>
                      </a:ext>
                    </a:extLst>
                  </p:cNvPr>
                  <p:cNvGrpSpPr/>
                  <p:nvPr/>
                </p:nvGrpSpPr>
                <p:grpSpPr>
                  <a:xfrm>
                    <a:off x="1792758" y="5036213"/>
                    <a:ext cx="420931" cy="360000"/>
                    <a:chOff x="1361956" y="5036213"/>
                    <a:chExt cx="420931" cy="360000"/>
                  </a:xfrm>
                </p:grpSpPr>
                <p:pic>
                  <p:nvPicPr>
                    <p:cNvPr id="123" name="Picture 122">
                      <a:extLst>
                        <a:ext uri="{FF2B5EF4-FFF2-40B4-BE49-F238E27FC236}">
                          <a16:creationId xmlns:a16="http://schemas.microsoft.com/office/drawing/2014/main" id="{B40E8089-4B4D-4DD3-92FD-2738213910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24" name="Picture 123">
                      <a:extLst>
                        <a:ext uri="{FF2B5EF4-FFF2-40B4-BE49-F238E27FC236}">
                          <a16:creationId xmlns:a16="http://schemas.microsoft.com/office/drawing/2014/main" id="{F2F82E42-9D56-4363-9D39-4B6537BFE7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grpSp>
          <p:pic>
            <p:nvPicPr>
              <p:cNvPr id="117" name="Picture 11">
                <a:extLst>
                  <a:ext uri="{FF2B5EF4-FFF2-40B4-BE49-F238E27FC236}">
                    <a16:creationId xmlns:a16="http://schemas.microsoft.com/office/drawing/2014/main" id="{AB9C90EC-75BC-463A-8BFE-741FE67D2EC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64867" y="2742685"/>
                <a:ext cx="19823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11">
                <a:extLst>
                  <a:ext uri="{FF2B5EF4-FFF2-40B4-BE49-F238E27FC236}">
                    <a16:creationId xmlns:a16="http://schemas.microsoft.com/office/drawing/2014/main" id="{3C6122B9-B0D9-4D83-AD81-76A1010B303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4801" y="2742685"/>
                <a:ext cx="19823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7" name="TextBox 96">
              <a:extLst>
                <a:ext uri="{FF2B5EF4-FFF2-40B4-BE49-F238E27FC236}">
                  <a16:creationId xmlns:a16="http://schemas.microsoft.com/office/drawing/2014/main" id="{A71DD66E-3475-4F36-9D9F-4FADBFC9A0F6}"/>
                </a:ext>
              </a:extLst>
            </p:cNvPr>
            <p:cNvSpPr txBox="1"/>
            <p:nvPr/>
          </p:nvSpPr>
          <p:spPr>
            <a:xfrm>
              <a:off x="9372600" y="3925505"/>
              <a:ext cx="2209800" cy="369332"/>
            </a:xfrm>
            <a:prstGeom prst="rect">
              <a:avLst/>
            </a:prstGeom>
            <a:noFill/>
          </p:spPr>
          <p:txBody>
            <a:bodyPr wrap="square" rtlCol="0">
              <a:spAutoFit/>
            </a:bodyPr>
            <a:lstStyle/>
            <a:p>
              <a:r>
                <a:rPr lang="en-ZA" dirty="0"/>
                <a:t>125 additional DALYs</a:t>
              </a:r>
            </a:p>
          </p:txBody>
        </p:sp>
      </p:grpSp>
      <p:sp>
        <p:nvSpPr>
          <p:cNvPr id="201" name="TextBox 200">
            <a:extLst>
              <a:ext uri="{FF2B5EF4-FFF2-40B4-BE49-F238E27FC236}">
                <a16:creationId xmlns:a16="http://schemas.microsoft.com/office/drawing/2014/main" id="{C834BA2C-33D4-43F9-BA12-66239919DF2D}"/>
              </a:ext>
            </a:extLst>
          </p:cNvPr>
          <p:cNvSpPr txBox="1"/>
          <p:nvPr/>
        </p:nvSpPr>
        <p:spPr>
          <a:xfrm>
            <a:off x="256269" y="3926179"/>
            <a:ext cx="7843729" cy="1569660"/>
          </a:xfrm>
          <a:prstGeom prst="rect">
            <a:avLst/>
          </a:prstGeom>
          <a:solidFill>
            <a:srgbClr val="006600"/>
          </a:solidFill>
          <a:ln>
            <a:solidFill>
              <a:srgbClr val="006600"/>
            </a:solidFill>
          </a:ln>
        </p:spPr>
        <p:txBody>
          <a:bodyPr wrap="square" rtlCol="0">
            <a:spAutoFit/>
          </a:bodyPr>
          <a:lstStyle>
            <a:defPPr>
              <a:defRPr lang="en-US"/>
            </a:defPPr>
            <a:lvl1pPr>
              <a:defRPr sz="2000">
                <a:solidFill>
                  <a:schemeClr val="bg1"/>
                </a:solidFill>
              </a:defRPr>
            </a:lvl1pPr>
          </a:lstStyle>
          <a:p>
            <a:r>
              <a:rPr lang="en-ZA" sz="2400" dirty="0"/>
              <a:t>SYNTHESIS does not model mortality of children with HIV explicitly, but child HIV-related morbidity/mortality included in mother’s DALYs → </a:t>
            </a:r>
            <a:r>
              <a:rPr lang="en-ZA" sz="2400" b="1" dirty="0"/>
              <a:t>Each NTD/NND averted using </a:t>
            </a:r>
            <a:r>
              <a:rPr lang="en-ZA" sz="2400" b="1" i="1" dirty="0"/>
              <a:t>TLE</a:t>
            </a:r>
            <a:r>
              <a:rPr lang="en-ZA" sz="2400" b="1" dirty="0"/>
              <a:t> would result in 125 additional child DALYs lost</a:t>
            </a:r>
            <a:r>
              <a:rPr lang="en-ZA" sz="2400" dirty="0"/>
              <a:t>.</a:t>
            </a:r>
          </a:p>
        </p:txBody>
      </p:sp>
    </p:spTree>
    <p:extLst>
      <p:ext uri="{BB962C8B-B14F-4D97-AF65-F5344CB8AC3E}">
        <p14:creationId xmlns:p14="http://schemas.microsoft.com/office/powerpoint/2010/main" val="773847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fontScale="90000"/>
          </a:bodyPr>
          <a:lstStyle/>
          <a:p>
            <a:r>
              <a:rPr lang="en-ZA" dirty="0"/>
              <a:t>What would this look like in different countries?</a:t>
            </a:r>
          </a:p>
        </p:txBody>
      </p:sp>
      <p:graphicFrame>
        <p:nvGraphicFramePr>
          <p:cNvPr id="5" name="Table 4"/>
          <p:cNvGraphicFramePr>
            <a:graphicFrameLocks noGrp="1"/>
          </p:cNvGraphicFramePr>
          <p:nvPr>
            <p:extLst>
              <p:ext uri="{D42A27DB-BD31-4B8C-83A1-F6EECF244321}">
                <p14:modId xmlns:p14="http://schemas.microsoft.com/office/powerpoint/2010/main" val="1473566203"/>
              </p:ext>
            </p:extLst>
          </p:nvPr>
        </p:nvGraphicFramePr>
        <p:xfrm>
          <a:off x="202024" y="1549989"/>
          <a:ext cx="11608976" cy="3886200"/>
        </p:xfrm>
        <a:graphic>
          <a:graphicData uri="http://schemas.openxmlformats.org/drawingml/2006/table">
            <a:tbl>
              <a:tblPr firstRow="1" bandRow="1"/>
              <a:tblGrid>
                <a:gridCol w="1451122">
                  <a:extLst>
                    <a:ext uri="{9D8B030D-6E8A-4147-A177-3AD203B41FA5}">
                      <a16:colId xmlns:a16="http://schemas.microsoft.com/office/drawing/2014/main" val="20000"/>
                    </a:ext>
                  </a:extLst>
                </a:gridCol>
                <a:gridCol w="1451122">
                  <a:extLst>
                    <a:ext uri="{9D8B030D-6E8A-4147-A177-3AD203B41FA5}">
                      <a16:colId xmlns:a16="http://schemas.microsoft.com/office/drawing/2014/main" val="20001"/>
                    </a:ext>
                  </a:extLst>
                </a:gridCol>
                <a:gridCol w="1451122">
                  <a:extLst>
                    <a:ext uri="{9D8B030D-6E8A-4147-A177-3AD203B41FA5}">
                      <a16:colId xmlns:a16="http://schemas.microsoft.com/office/drawing/2014/main" val="20002"/>
                    </a:ext>
                  </a:extLst>
                </a:gridCol>
                <a:gridCol w="1451122">
                  <a:extLst>
                    <a:ext uri="{9D8B030D-6E8A-4147-A177-3AD203B41FA5}">
                      <a16:colId xmlns:a16="http://schemas.microsoft.com/office/drawing/2014/main" val="20003"/>
                    </a:ext>
                  </a:extLst>
                </a:gridCol>
                <a:gridCol w="1451122">
                  <a:extLst>
                    <a:ext uri="{9D8B030D-6E8A-4147-A177-3AD203B41FA5}">
                      <a16:colId xmlns:a16="http://schemas.microsoft.com/office/drawing/2014/main" val="20004"/>
                    </a:ext>
                  </a:extLst>
                </a:gridCol>
                <a:gridCol w="1451122">
                  <a:extLst>
                    <a:ext uri="{9D8B030D-6E8A-4147-A177-3AD203B41FA5}">
                      <a16:colId xmlns:a16="http://schemas.microsoft.com/office/drawing/2014/main" val="20005"/>
                    </a:ext>
                  </a:extLst>
                </a:gridCol>
                <a:gridCol w="1451122">
                  <a:extLst>
                    <a:ext uri="{9D8B030D-6E8A-4147-A177-3AD203B41FA5}">
                      <a16:colId xmlns:a16="http://schemas.microsoft.com/office/drawing/2014/main" val="20006"/>
                    </a:ext>
                  </a:extLst>
                </a:gridCol>
                <a:gridCol w="1451122">
                  <a:extLst>
                    <a:ext uri="{9D8B030D-6E8A-4147-A177-3AD203B41FA5}">
                      <a16:colId xmlns:a16="http://schemas.microsoft.com/office/drawing/2014/main" val="20007"/>
                    </a:ext>
                  </a:extLst>
                </a:gridCol>
              </a:tblGrid>
              <a:tr h="126941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15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kern="1200" dirty="0">
                          <a:solidFill>
                            <a:schemeClr val="tx1"/>
                          </a:solidFill>
                          <a:latin typeface="Calibri" panose="020F0502020204030204"/>
                          <a:ea typeface="+mn-ea"/>
                          <a:cs typeface="+mn-cs"/>
                        </a:rPr>
                        <a:t>Estimated number of women giving birth per year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tx1"/>
                          </a:solidFill>
                        </a:rPr>
                        <a:t>Difference in annual number of AIDS deaths in women wanting more children</a:t>
                      </a:r>
                    </a:p>
                    <a:p>
                      <a:endParaRPr lang="en-GB" sz="15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tx1"/>
                          </a:solidFill>
                        </a:rPr>
                        <a:t>Difference in annual number of non-HIV</a:t>
                      </a:r>
                      <a:r>
                        <a:rPr lang="en-GB" sz="1500" baseline="0" dirty="0">
                          <a:solidFill>
                            <a:schemeClr val="tx1"/>
                          </a:solidFill>
                        </a:rPr>
                        <a:t> </a:t>
                      </a:r>
                      <a:r>
                        <a:rPr lang="en-GB" sz="1500" dirty="0">
                          <a:solidFill>
                            <a:schemeClr val="tx1"/>
                          </a:solidFill>
                        </a:rPr>
                        <a:t>deaths in women wanting more children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tx1"/>
                          </a:solidFill>
                        </a:rPr>
                        <a:t>Difference in annual number of</a:t>
                      </a:r>
                      <a:r>
                        <a:rPr lang="en-GB" sz="1500" baseline="0" dirty="0">
                          <a:solidFill>
                            <a:schemeClr val="tx1"/>
                          </a:solidFill>
                        </a:rPr>
                        <a:t> new adult infections</a:t>
                      </a:r>
                      <a:endParaRPr lang="en-GB" sz="15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tx1"/>
                          </a:solidFill>
                        </a:rPr>
                        <a:t>Difference in annual number of NTDs</a:t>
                      </a:r>
                    </a:p>
                    <a:p>
                      <a:endParaRPr lang="en-GB" sz="15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500" dirty="0">
                          <a:solidFill>
                            <a:schemeClr val="tx1"/>
                          </a:solidFill>
                        </a:rPr>
                        <a:t>Difference in annual number </a:t>
                      </a:r>
                      <a:r>
                        <a:rPr lang="en-GB" sz="1500" baseline="0" dirty="0">
                          <a:solidFill>
                            <a:schemeClr val="tx1"/>
                          </a:solidFill>
                        </a:rPr>
                        <a:t>of NNDs due to DTG- induced weight gain</a:t>
                      </a:r>
                      <a:endParaRPr lang="en-GB" sz="15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500">
                          <a:solidFill>
                            <a:schemeClr val="tx1"/>
                          </a:solidFill>
                        </a:rPr>
                        <a:t>Difference in annual number of MTCT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8261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t>MALAWI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500" dirty="0">
                          <a:solidFill>
                            <a:schemeClr val="tx1"/>
                          </a:solidFill>
                        </a:rPr>
                        <a:t>54,776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500" dirty="0">
                          <a:solidFill>
                            <a:schemeClr val="tx1"/>
                          </a:solidFill>
                        </a:rPr>
                        <a:t>-480</a:t>
                      </a:r>
                    </a:p>
                    <a:p>
                      <a:r>
                        <a:rPr lang="en-GB" sz="1500" dirty="0">
                          <a:solidFill>
                            <a:schemeClr val="tx1"/>
                          </a:solidFill>
                        </a:rPr>
                        <a:t>(-1140, -50)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500" dirty="0">
                          <a:solidFill>
                            <a:schemeClr val="tx1"/>
                          </a:solidFill>
                        </a:rPr>
                        <a:t>+70</a:t>
                      </a:r>
                    </a:p>
                    <a:p>
                      <a:r>
                        <a:rPr lang="en-GB" sz="1500" dirty="0">
                          <a:solidFill>
                            <a:schemeClr val="tx1"/>
                          </a:solidFill>
                        </a:rPr>
                        <a:t>(-260 - +490)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500" dirty="0">
                          <a:solidFill>
                            <a:schemeClr val="tx1"/>
                          </a:solidFill>
                        </a:rPr>
                        <a:t>-1140</a:t>
                      </a:r>
                    </a:p>
                    <a:p>
                      <a:r>
                        <a:rPr lang="en-GB" sz="1500" dirty="0">
                          <a:solidFill>
                            <a:schemeClr val="tx1"/>
                          </a:solidFill>
                        </a:rPr>
                        <a:t>(-5630, +3350)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500" dirty="0">
                          <a:solidFill>
                            <a:schemeClr val="tx1"/>
                          </a:solidFill>
                        </a:rPr>
                        <a:t>+45</a:t>
                      </a:r>
                    </a:p>
                    <a:p>
                      <a:r>
                        <a:rPr lang="en-GB" sz="1500" dirty="0">
                          <a:solidFill>
                            <a:schemeClr val="tx1"/>
                          </a:solidFill>
                        </a:rPr>
                        <a:t>(+16</a:t>
                      </a:r>
                      <a:r>
                        <a:rPr lang="en-GB" sz="1500" baseline="0" dirty="0">
                          <a:solidFill>
                            <a:schemeClr val="tx1"/>
                          </a:solidFill>
                        </a:rPr>
                        <a:t>, +81) </a:t>
                      </a:r>
                      <a:endParaRPr lang="en-GB" sz="15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500">
                          <a:solidFill>
                            <a:schemeClr val="tx1"/>
                          </a:solidFill>
                        </a:rPr>
                        <a:t>+22</a:t>
                      </a:r>
                    </a:p>
                    <a:p>
                      <a:r>
                        <a:rPr lang="en-GB" sz="1500">
                          <a:solidFill>
                            <a:schemeClr val="tx1"/>
                          </a:solidFill>
                        </a:rPr>
                        <a:t>(0, 70)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500" dirty="0">
                          <a:solidFill>
                            <a:schemeClr val="tx1"/>
                          </a:solidFill>
                        </a:rPr>
                        <a:t>-460</a:t>
                      </a:r>
                    </a:p>
                    <a:p>
                      <a:r>
                        <a:rPr lang="en-GB" sz="1500" dirty="0">
                          <a:solidFill>
                            <a:schemeClr val="tx1"/>
                          </a:solidFill>
                        </a:rPr>
                        <a:t>(-1520</a:t>
                      </a:r>
                      <a:r>
                        <a:rPr lang="en-GB" sz="1500" baseline="0" dirty="0">
                          <a:solidFill>
                            <a:schemeClr val="tx1"/>
                          </a:solidFill>
                        </a:rPr>
                        <a:t>, +420)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82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t>ZIMBABWE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500" dirty="0">
                          <a:solidFill>
                            <a:schemeClr val="tx1"/>
                          </a:solidFill>
                        </a:rPr>
                        <a:t>63,407</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500" dirty="0">
                          <a:solidFill>
                            <a:schemeClr val="tx1"/>
                          </a:solidFill>
                        </a:rPr>
                        <a:t>-2040</a:t>
                      </a:r>
                    </a:p>
                    <a:p>
                      <a:r>
                        <a:rPr lang="en-GB" sz="1500" dirty="0">
                          <a:solidFill>
                            <a:schemeClr val="tx1"/>
                          </a:solidFill>
                        </a:rPr>
                        <a:t>(-4890, +450)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500" dirty="0">
                          <a:solidFill>
                            <a:schemeClr val="tx1"/>
                          </a:solidFill>
                        </a:rPr>
                        <a:t>+110</a:t>
                      </a:r>
                    </a:p>
                    <a:p>
                      <a:r>
                        <a:rPr lang="en-GB" sz="1500" dirty="0">
                          <a:solidFill>
                            <a:schemeClr val="tx1"/>
                          </a:solidFill>
                        </a:rPr>
                        <a:t>(-270, +570)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500" dirty="0">
                          <a:solidFill>
                            <a:schemeClr val="tx1"/>
                          </a:solidFill>
                        </a:rPr>
                        <a:t>-1700</a:t>
                      </a:r>
                    </a:p>
                    <a:p>
                      <a:r>
                        <a:rPr lang="en-GB" sz="1500" dirty="0">
                          <a:solidFill>
                            <a:schemeClr val="tx1"/>
                          </a:solidFill>
                        </a:rPr>
                        <a:t>(-7800, +1350)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500" dirty="0">
                          <a:solidFill>
                            <a:schemeClr val="tx1"/>
                          </a:solidFill>
                        </a:rPr>
                        <a:t>+52</a:t>
                      </a:r>
                    </a:p>
                    <a:p>
                      <a:r>
                        <a:rPr lang="en-GB" sz="1500" dirty="0">
                          <a:solidFill>
                            <a:schemeClr val="tx1"/>
                          </a:solidFill>
                        </a:rPr>
                        <a:t>(+30,</a:t>
                      </a:r>
                      <a:r>
                        <a:rPr lang="en-GB" sz="1500" baseline="0" dirty="0">
                          <a:solidFill>
                            <a:schemeClr val="tx1"/>
                          </a:solidFill>
                        </a:rPr>
                        <a:t> +85)</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500" dirty="0">
                          <a:solidFill>
                            <a:schemeClr val="tx1"/>
                          </a:solidFill>
                        </a:rPr>
                        <a:t>+26</a:t>
                      </a:r>
                    </a:p>
                    <a:p>
                      <a:r>
                        <a:rPr lang="en-GB" sz="1500" dirty="0">
                          <a:solidFill>
                            <a:schemeClr val="tx1"/>
                          </a:solidFill>
                        </a:rPr>
                        <a:t>(0, +64)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500" dirty="0">
                          <a:solidFill>
                            <a:schemeClr val="tx1"/>
                          </a:solidFill>
                        </a:rPr>
                        <a:t>-1060</a:t>
                      </a:r>
                    </a:p>
                    <a:p>
                      <a:r>
                        <a:rPr lang="en-GB" sz="1500" dirty="0">
                          <a:solidFill>
                            <a:schemeClr val="tx1"/>
                          </a:solidFill>
                        </a:rPr>
                        <a:t>(-2770,</a:t>
                      </a:r>
                      <a:r>
                        <a:rPr lang="en-GB" sz="1500" baseline="0" dirty="0">
                          <a:solidFill>
                            <a:schemeClr val="tx1"/>
                          </a:solidFill>
                        </a:rPr>
                        <a:t> -240)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82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t>UGANDA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500" dirty="0">
                          <a:solidFill>
                            <a:schemeClr val="tx1"/>
                          </a:solidFill>
                        </a:rPr>
                        <a:t>95,490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500" dirty="0">
                          <a:solidFill>
                            <a:schemeClr val="tx1"/>
                          </a:solidFill>
                        </a:rPr>
                        <a:t>-1100 </a:t>
                      </a:r>
                    </a:p>
                    <a:p>
                      <a:r>
                        <a:rPr lang="en-GB" sz="1500" dirty="0">
                          <a:solidFill>
                            <a:schemeClr val="tx1"/>
                          </a:solidFill>
                        </a:rPr>
                        <a:t>(-4100, -60)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500" dirty="0">
                          <a:solidFill>
                            <a:schemeClr val="tx1"/>
                          </a:solidFill>
                        </a:rPr>
                        <a:t>+80</a:t>
                      </a:r>
                    </a:p>
                    <a:p>
                      <a:r>
                        <a:rPr lang="en-GB" sz="1500" dirty="0">
                          <a:solidFill>
                            <a:schemeClr val="tx1"/>
                          </a:solidFill>
                        </a:rPr>
                        <a:t>(-510, +860)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500" dirty="0">
                          <a:solidFill>
                            <a:schemeClr val="tx1"/>
                          </a:solidFill>
                        </a:rPr>
                        <a:t>-1630</a:t>
                      </a:r>
                    </a:p>
                    <a:p>
                      <a:r>
                        <a:rPr lang="en-GB" sz="1500" dirty="0">
                          <a:solidFill>
                            <a:schemeClr val="tx1"/>
                          </a:solidFill>
                        </a:rPr>
                        <a:t>(-15210, +8600)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500" dirty="0">
                          <a:solidFill>
                            <a:schemeClr val="tx1"/>
                          </a:solidFill>
                        </a:rPr>
                        <a:t>+64</a:t>
                      </a:r>
                    </a:p>
                    <a:p>
                      <a:r>
                        <a:rPr lang="en-GB" sz="1500" dirty="0">
                          <a:solidFill>
                            <a:schemeClr val="tx1"/>
                          </a:solidFill>
                        </a:rPr>
                        <a:t>(+0</a:t>
                      </a:r>
                      <a:r>
                        <a:rPr lang="en-GB" sz="1500" baseline="0" dirty="0">
                          <a:solidFill>
                            <a:schemeClr val="tx1"/>
                          </a:solidFill>
                        </a:rPr>
                        <a:t>, +126)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500" dirty="0">
                          <a:solidFill>
                            <a:schemeClr val="tx1"/>
                          </a:solidFill>
                        </a:rPr>
                        <a:t>+29</a:t>
                      </a:r>
                    </a:p>
                    <a:p>
                      <a:r>
                        <a:rPr lang="en-GB" sz="1500" dirty="0">
                          <a:solidFill>
                            <a:schemeClr val="tx1"/>
                          </a:solidFill>
                        </a:rPr>
                        <a:t>(0, +101)</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500" dirty="0">
                          <a:solidFill>
                            <a:schemeClr val="tx1"/>
                          </a:solidFill>
                        </a:rPr>
                        <a:t>-800</a:t>
                      </a:r>
                    </a:p>
                    <a:p>
                      <a:r>
                        <a:rPr lang="en-GB" sz="1500" dirty="0">
                          <a:solidFill>
                            <a:schemeClr val="tx1"/>
                          </a:solidFill>
                        </a:rPr>
                        <a:t>(-3240,</a:t>
                      </a:r>
                      <a:r>
                        <a:rPr lang="en-GB" sz="1500" baseline="0" dirty="0">
                          <a:solidFill>
                            <a:schemeClr val="tx1"/>
                          </a:solidFill>
                        </a:rPr>
                        <a:t> +240)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82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t>CAMEROON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500" dirty="0">
                          <a:solidFill>
                            <a:schemeClr val="tx1"/>
                          </a:solidFill>
                        </a:rPr>
                        <a:t>29,838</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500" dirty="0">
                          <a:solidFill>
                            <a:schemeClr val="tx1"/>
                          </a:solidFill>
                        </a:rPr>
                        <a:t>-500</a:t>
                      </a:r>
                    </a:p>
                    <a:p>
                      <a:r>
                        <a:rPr lang="en-GB" sz="1500" dirty="0">
                          <a:solidFill>
                            <a:schemeClr val="tx1"/>
                          </a:solidFill>
                        </a:rPr>
                        <a:t>(-1350, +190)</a:t>
                      </a:r>
                      <a:r>
                        <a:rPr lang="en-GB" sz="1500" baseline="0" dirty="0">
                          <a:solidFill>
                            <a:schemeClr val="tx1"/>
                          </a:solidFill>
                        </a:rPr>
                        <a:t> </a:t>
                      </a:r>
                      <a:endParaRPr lang="en-GB" sz="15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500" dirty="0">
                          <a:solidFill>
                            <a:schemeClr val="tx1"/>
                          </a:solidFill>
                        </a:rPr>
                        <a:t>+15</a:t>
                      </a:r>
                    </a:p>
                    <a:p>
                      <a:r>
                        <a:rPr lang="en-GB" sz="1500" dirty="0">
                          <a:solidFill>
                            <a:schemeClr val="tx1"/>
                          </a:solidFill>
                        </a:rPr>
                        <a:t>(-180, +250)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500" dirty="0">
                          <a:solidFill>
                            <a:schemeClr val="tx1"/>
                          </a:solidFill>
                        </a:rPr>
                        <a:t>-100</a:t>
                      </a:r>
                    </a:p>
                    <a:p>
                      <a:r>
                        <a:rPr lang="en-GB" sz="1500" dirty="0">
                          <a:solidFill>
                            <a:schemeClr val="tx1"/>
                          </a:solidFill>
                        </a:rPr>
                        <a:t>(-4760, +5070)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500" dirty="0">
                          <a:solidFill>
                            <a:schemeClr val="tx1"/>
                          </a:solidFill>
                        </a:rPr>
                        <a:t>+13</a:t>
                      </a:r>
                    </a:p>
                    <a:p>
                      <a:r>
                        <a:rPr lang="en-GB" sz="1500" dirty="0">
                          <a:solidFill>
                            <a:schemeClr val="tx1"/>
                          </a:solidFill>
                        </a:rPr>
                        <a:t>(0 , +41)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500" dirty="0">
                          <a:solidFill>
                            <a:schemeClr val="tx1"/>
                          </a:solidFill>
                        </a:rPr>
                        <a:t>+7</a:t>
                      </a:r>
                    </a:p>
                    <a:p>
                      <a:r>
                        <a:rPr lang="en-GB" sz="1500" dirty="0">
                          <a:solidFill>
                            <a:schemeClr val="tx1"/>
                          </a:solidFill>
                        </a:rPr>
                        <a:t>(0, +54)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500" dirty="0">
                          <a:solidFill>
                            <a:schemeClr val="tx1"/>
                          </a:solidFill>
                        </a:rPr>
                        <a:t>-180</a:t>
                      </a:r>
                    </a:p>
                    <a:p>
                      <a:r>
                        <a:rPr lang="en-GB" sz="1500" dirty="0">
                          <a:solidFill>
                            <a:schemeClr val="tx1"/>
                          </a:solidFill>
                        </a:rPr>
                        <a:t>(-1130, +400)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4343400" y="877184"/>
            <a:ext cx="3657600" cy="461665"/>
          </a:xfrm>
          <a:prstGeom prst="rect">
            <a:avLst/>
          </a:prstGeom>
          <a:solidFill>
            <a:srgbClr val="00B050"/>
          </a:solidFill>
        </p:spPr>
        <p:txBody>
          <a:bodyPr wrap="square" rtlCol="0">
            <a:spAutoFit/>
          </a:bodyPr>
          <a:lstStyle/>
          <a:p>
            <a:pPr algn="ctr"/>
            <a:r>
              <a:rPr lang="en-ZA" sz="2400" b="1" dirty="0">
                <a:solidFill>
                  <a:schemeClr val="bg1">
                    <a:lumMod val="95000"/>
                  </a:schemeClr>
                </a:solidFill>
              </a:rPr>
              <a:t>HIV SYNTHESIS</a:t>
            </a:r>
          </a:p>
        </p:txBody>
      </p:sp>
      <p:sp>
        <p:nvSpPr>
          <p:cNvPr id="7" name="TextBox 6"/>
          <p:cNvSpPr txBox="1"/>
          <p:nvPr/>
        </p:nvSpPr>
        <p:spPr>
          <a:xfrm>
            <a:off x="202024" y="5473846"/>
            <a:ext cx="11608976" cy="738664"/>
          </a:xfrm>
          <a:prstGeom prst="rect">
            <a:avLst/>
          </a:prstGeom>
          <a:noFill/>
        </p:spPr>
        <p:txBody>
          <a:bodyPr wrap="square" rtlCol="0">
            <a:spAutoFit/>
          </a:bodyPr>
          <a:lstStyle/>
          <a:p>
            <a:r>
              <a:rPr lang="en-ZA" sz="1400" dirty="0"/>
              <a:t>Based on scaling up to the number of women with HIV giving birth in each country </a:t>
            </a:r>
            <a:br>
              <a:rPr lang="en-ZA" sz="1400" dirty="0"/>
            </a:br>
            <a:r>
              <a:rPr lang="en-ZA" sz="1400" dirty="0"/>
              <a:t>Setting scenarios were selected that “matched” countries with respect to HIV prevalence and incidence, fertility, MTCT rate, PDR, 90-90-90 proportions.</a:t>
            </a:r>
          </a:p>
          <a:p>
            <a:endParaRPr lang="en-ZA" sz="1400" dirty="0"/>
          </a:p>
        </p:txBody>
      </p:sp>
    </p:spTree>
    <p:extLst>
      <p:ext uri="{BB962C8B-B14F-4D97-AF65-F5344CB8AC3E}">
        <p14:creationId xmlns:p14="http://schemas.microsoft.com/office/powerpoint/2010/main" val="511088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3BB1-1FB1-44FC-B991-775692A290EC}"/>
              </a:ext>
            </a:extLst>
          </p:cNvPr>
          <p:cNvSpPr>
            <a:spLocks noGrp="1"/>
          </p:cNvSpPr>
          <p:nvPr>
            <p:ph type="title"/>
          </p:nvPr>
        </p:nvSpPr>
        <p:spPr/>
        <p:txBody>
          <a:bodyPr/>
          <a:lstStyle/>
          <a:p>
            <a:r>
              <a:rPr lang="en-ZA" dirty="0"/>
              <a:t>Other scenarios considered</a:t>
            </a:r>
          </a:p>
        </p:txBody>
      </p:sp>
      <p:sp>
        <p:nvSpPr>
          <p:cNvPr id="3" name="Content Placeholder 2">
            <a:extLst>
              <a:ext uri="{FF2B5EF4-FFF2-40B4-BE49-F238E27FC236}">
                <a16:creationId xmlns:a16="http://schemas.microsoft.com/office/drawing/2014/main" id="{7CD22B09-6860-4FA7-AE92-0652EB762192}"/>
              </a:ext>
            </a:extLst>
          </p:cNvPr>
          <p:cNvSpPr>
            <a:spLocks noGrp="1"/>
          </p:cNvSpPr>
          <p:nvPr>
            <p:ph idx="1"/>
          </p:nvPr>
        </p:nvSpPr>
        <p:spPr>
          <a:xfrm>
            <a:off x="609600" y="1600201"/>
            <a:ext cx="10972800" cy="3581399"/>
          </a:xfrm>
        </p:spPr>
        <p:txBody>
          <a:bodyPr>
            <a:normAutofit/>
          </a:bodyPr>
          <a:lstStyle/>
          <a:p>
            <a:pPr marL="0" indent="0">
              <a:buNone/>
            </a:pPr>
            <a:r>
              <a:rPr lang="en-ZA" dirty="0"/>
              <a:t>What if….</a:t>
            </a:r>
          </a:p>
          <a:p>
            <a:r>
              <a:rPr lang="en-ZA" dirty="0"/>
              <a:t>True DTG-NTD association higher/lower than </a:t>
            </a:r>
            <a:r>
              <a:rPr lang="en-ZA" dirty="0" err="1"/>
              <a:t>Tsepamo</a:t>
            </a:r>
            <a:r>
              <a:rPr lang="en-ZA" dirty="0"/>
              <a:t> 2019?</a:t>
            </a:r>
          </a:p>
          <a:p>
            <a:r>
              <a:rPr lang="en-ZA" dirty="0"/>
              <a:t>Virologic outcomes of DTG vs EFV are similar?</a:t>
            </a:r>
          </a:p>
          <a:p>
            <a:r>
              <a:rPr lang="en-ZA" dirty="0"/>
              <a:t>Prevalence of pre-treatment drug resistance higher/lower?</a:t>
            </a:r>
          </a:p>
          <a:p>
            <a:r>
              <a:rPr lang="en-ZA" dirty="0"/>
              <a:t>Child health (even if uninfected) affected by maternal death?</a:t>
            </a:r>
          </a:p>
          <a:p>
            <a:r>
              <a:rPr lang="en-ZA" dirty="0"/>
              <a:t>Treatment failures on DTG higher than expected?</a:t>
            </a:r>
          </a:p>
        </p:txBody>
      </p:sp>
      <p:sp>
        <p:nvSpPr>
          <p:cNvPr id="4" name="TextBox 3">
            <a:extLst>
              <a:ext uri="{FF2B5EF4-FFF2-40B4-BE49-F238E27FC236}">
                <a16:creationId xmlns:a16="http://schemas.microsoft.com/office/drawing/2014/main" id="{2C11E7D7-1517-4AF0-ADC9-63ABF6D09C65}"/>
              </a:ext>
            </a:extLst>
          </p:cNvPr>
          <p:cNvSpPr txBox="1"/>
          <p:nvPr/>
        </p:nvSpPr>
        <p:spPr>
          <a:xfrm>
            <a:off x="641431" y="5364163"/>
            <a:ext cx="10940970" cy="1077218"/>
          </a:xfrm>
          <a:prstGeom prst="rect">
            <a:avLst/>
          </a:prstGeom>
          <a:solidFill>
            <a:srgbClr val="FF0000">
              <a:alpha val="21000"/>
            </a:srgbClr>
          </a:solidFill>
          <a:ln>
            <a:solidFill>
              <a:srgbClr val="FF0000"/>
            </a:solidFill>
          </a:ln>
        </p:spPr>
        <p:txBody>
          <a:bodyPr wrap="square" rtlCol="0">
            <a:spAutoFit/>
          </a:bodyPr>
          <a:lstStyle/>
          <a:p>
            <a:pPr algn="ctr"/>
            <a:r>
              <a:rPr lang="en-ZA" sz="3200" b="1" dirty="0"/>
              <a:t>Substantive interpretations do not change across realistic variations in these (and other) parameters</a:t>
            </a:r>
          </a:p>
        </p:txBody>
      </p:sp>
    </p:spTree>
    <p:extLst>
      <p:ext uri="{BB962C8B-B14F-4D97-AF65-F5344CB8AC3E}">
        <p14:creationId xmlns:p14="http://schemas.microsoft.com/office/powerpoint/2010/main" val="117825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9A0A-74C5-C449-9FBD-2F852F89FF05}"/>
              </a:ext>
            </a:extLst>
          </p:cNvPr>
          <p:cNvSpPr>
            <a:spLocks noGrp="1"/>
          </p:cNvSpPr>
          <p:nvPr>
            <p:ph type="title"/>
          </p:nvPr>
        </p:nvSpPr>
        <p:spPr>
          <a:xfrm>
            <a:off x="0" y="17435"/>
            <a:ext cx="12191999" cy="1229304"/>
          </a:xfrm>
        </p:spPr>
        <p:txBody>
          <a:bodyPr>
            <a:noAutofit/>
          </a:bodyPr>
          <a:lstStyle/>
          <a:p>
            <a:r>
              <a:rPr lang="en-US" dirty="0">
                <a:latin typeface="+mn-lt"/>
                <a:cs typeface="Arial" panose="020B0604020202020204" pitchFamily="34" charset="0"/>
              </a:rPr>
              <a:t>Caveats and limitations</a:t>
            </a:r>
          </a:p>
        </p:txBody>
      </p:sp>
      <p:sp>
        <p:nvSpPr>
          <p:cNvPr id="14" name="TextBox 13">
            <a:extLst>
              <a:ext uri="{FF2B5EF4-FFF2-40B4-BE49-F238E27FC236}">
                <a16:creationId xmlns:a16="http://schemas.microsoft.com/office/drawing/2014/main" id="{DDF24CCD-8EA7-C646-8C3C-1DA30AE90040}"/>
              </a:ext>
            </a:extLst>
          </p:cNvPr>
          <p:cNvSpPr txBox="1"/>
          <p:nvPr/>
        </p:nvSpPr>
        <p:spPr>
          <a:xfrm>
            <a:off x="4648200" y="1371600"/>
            <a:ext cx="7049729" cy="4524315"/>
          </a:xfrm>
          <a:prstGeom prst="rect">
            <a:avLst/>
          </a:prstGeom>
          <a:noFill/>
        </p:spPr>
        <p:txBody>
          <a:bodyPr wrap="square" rtlCol="0">
            <a:spAutoFit/>
          </a:bodyPr>
          <a:lstStyle/>
          <a:p>
            <a:r>
              <a:rPr lang="en-US" sz="3200" dirty="0">
                <a:cs typeface="Arial" panose="020B0604020202020204" pitchFamily="34" charset="0"/>
              </a:rPr>
              <a:t>Models provide high-level, predicted quantitative outcomes to assist decision-making </a:t>
            </a:r>
            <a:r>
              <a:rPr lang="en-US" sz="3200" dirty="0">
                <a:cs typeface="Arial" panose="020B0604020202020204" pitchFamily="34" charset="0"/>
                <a:sym typeface="Wingdings" panose="05000000000000000000" pitchFamily="2" charset="2"/>
              </a:rPr>
              <a:t> </a:t>
            </a:r>
            <a:r>
              <a:rPr lang="en-US" sz="3200" i="1" dirty="0">
                <a:cs typeface="Arial" panose="020B0604020202020204" pitchFamily="34" charset="0"/>
                <a:sym typeface="Wingdings" panose="05000000000000000000" pitchFamily="2" charset="2"/>
              </a:rPr>
              <a:t>thought experiments</a:t>
            </a:r>
            <a:endParaRPr lang="en-US" sz="3200" i="1" dirty="0">
              <a:cs typeface="Arial" panose="020B0604020202020204" pitchFamily="34" charset="0"/>
            </a:endParaRPr>
          </a:p>
          <a:p>
            <a:endParaRPr lang="en-US" sz="3200" dirty="0">
              <a:cs typeface="Arial" panose="020B0604020202020204" pitchFamily="34" charset="0"/>
            </a:endParaRPr>
          </a:p>
          <a:p>
            <a:r>
              <a:rPr lang="en-US" sz="3200" dirty="0">
                <a:cs typeface="Arial" panose="020B0604020202020204" pitchFamily="34" charset="0"/>
              </a:rPr>
              <a:t>There are many details and assumptions</a:t>
            </a:r>
          </a:p>
          <a:p>
            <a:endParaRPr lang="en-US" sz="3200" dirty="0">
              <a:cs typeface="Arial" panose="020B0604020202020204" pitchFamily="34" charset="0"/>
            </a:endParaRPr>
          </a:p>
          <a:p>
            <a:r>
              <a:rPr lang="en-US" sz="3200" b="1" dirty="0">
                <a:cs typeface="Arial" panose="020B0604020202020204" pitchFamily="34" charset="0"/>
              </a:rPr>
              <a:t>No attempt here at value judgements: </a:t>
            </a:r>
          </a:p>
          <a:p>
            <a:r>
              <a:rPr lang="en-US" sz="3200" b="1" dirty="0">
                <a:cs typeface="Arial" panose="020B0604020202020204" pitchFamily="34" charset="0"/>
              </a:rPr>
              <a:t>how to balance risk versus benefits across different clinical outcomes?</a:t>
            </a:r>
          </a:p>
        </p:txBody>
      </p:sp>
      <p:pic>
        <p:nvPicPr>
          <p:cNvPr id="5" name="Picture 4">
            <a:extLst>
              <a:ext uri="{FF2B5EF4-FFF2-40B4-BE49-F238E27FC236}">
                <a16:creationId xmlns:a16="http://schemas.microsoft.com/office/drawing/2014/main" id="{B531831F-74CA-418D-B57A-4C3831229617}"/>
              </a:ext>
            </a:extLst>
          </p:cNvPr>
          <p:cNvPicPr>
            <a:picLocks noChangeAspect="1"/>
          </p:cNvPicPr>
          <p:nvPr/>
        </p:nvPicPr>
        <p:blipFill>
          <a:blip r:embed="rId3"/>
          <a:stretch>
            <a:fillRect/>
          </a:stretch>
        </p:blipFill>
        <p:spPr>
          <a:xfrm>
            <a:off x="494070" y="1604232"/>
            <a:ext cx="3849329" cy="3849329"/>
          </a:xfrm>
          <a:prstGeom prst="rect">
            <a:avLst/>
          </a:prstGeom>
        </p:spPr>
      </p:pic>
    </p:spTree>
    <p:extLst>
      <p:ext uri="{BB962C8B-B14F-4D97-AF65-F5344CB8AC3E}">
        <p14:creationId xmlns:p14="http://schemas.microsoft.com/office/powerpoint/2010/main" val="2351646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413063"/>
            <a:ext cx="4023583" cy="4031873"/>
          </a:xfrm>
          <a:prstGeom prst="rect">
            <a:avLst/>
          </a:prstGeom>
          <a:noFill/>
        </p:spPr>
        <p:txBody>
          <a:bodyPr wrap="square" rtlCol="0">
            <a:spAutoFit/>
          </a:bodyPr>
          <a:lstStyle/>
          <a:p>
            <a:r>
              <a:rPr lang="en-ZA" sz="3200" dirty="0"/>
              <a:t>Both models show that for WCP initiating ART use of EFV rather than DTG in order to avoid NTDs would likely lead to other </a:t>
            </a:r>
            <a:r>
              <a:rPr lang="en-ZA" sz="3200" b="1" dirty="0"/>
              <a:t>substantial negative impacts at population level</a:t>
            </a:r>
          </a:p>
        </p:txBody>
      </p:sp>
      <p:grpSp>
        <p:nvGrpSpPr>
          <p:cNvPr id="2" name="Group 1"/>
          <p:cNvGrpSpPr/>
          <p:nvPr/>
        </p:nvGrpSpPr>
        <p:grpSpPr>
          <a:xfrm>
            <a:off x="4252183" y="47059"/>
            <a:ext cx="7924384" cy="6763879"/>
            <a:chOff x="-76200" y="17922"/>
            <a:chExt cx="7924384" cy="6763879"/>
          </a:xfrm>
        </p:grpSpPr>
        <p:pic>
          <p:nvPicPr>
            <p:cNvPr id="3" name="Picture 2"/>
            <p:cNvPicPr>
              <a:picLocks noChangeAspect="1"/>
            </p:cNvPicPr>
            <p:nvPr/>
          </p:nvPicPr>
          <p:blipFill>
            <a:blip r:embed="rId3"/>
            <a:stretch>
              <a:fillRect/>
            </a:stretch>
          </p:blipFill>
          <p:spPr>
            <a:xfrm>
              <a:off x="26338" y="17922"/>
              <a:ext cx="7821846" cy="3353091"/>
            </a:xfrm>
            <a:prstGeom prst="rect">
              <a:avLst/>
            </a:prstGeom>
          </p:spPr>
        </p:pic>
        <p:pic>
          <p:nvPicPr>
            <p:cNvPr id="5" name="Picture 4"/>
            <p:cNvPicPr>
              <a:picLocks noChangeAspect="1"/>
            </p:cNvPicPr>
            <p:nvPr/>
          </p:nvPicPr>
          <p:blipFill rotWithShape="1">
            <a:blip r:embed="rId4"/>
            <a:srcRect b="8797"/>
            <a:stretch/>
          </p:blipFill>
          <p:spPr>
            <a:xfrm>
              <a:off x="-76200" y="3429001"/>
              <a:ext cx="7870618" cy="3352800"/>
            </a:xfrm>
            <a:prstGeom prst="rect">
              <a:avLst/>
            </a:prstGeom>
          </p:spPr>
        </p:pic>
      </p:grpSp>
      <p:sp>
        <p:nvSpPr>
          <p:cNvPr id="4" name="Rectangle 3">
            <a:extLst>
              <a:ext uri="{FF2B5EF4-FFF2-40B4-BE49-F238E27FC236}">
                <a16:creationId xmlns:a16="http://schemas.microsoft.com/office/drawing/2014/main" id="{2696759B-5521-4D78-A82D-8319D0BD0715}"/>
              </a:ext>
            </a:extLst>
          </p:cNvPr>
          <p:cNvSpPr/>
          <p:nvPr/>
        </p:nvSpPr>
        <p:spPr>
          <a:xfrm>
            <a:off x="1138166" y="533400"/>
            <a:ext cx="2204450" cy="584775"/>
          </a:xfrm>
          <a:prstGeom prst="rect">
            <a:avLst/>
          </a:prstGeom>
        </p:spPr>
        <p:txBody>
          <a:bodyPr wrap="none">
            <a:spAutoFit/>
          </a:bodyPr>
          <a:lstStyle/>
          <a:p>
            <a:r>
              <a:rPr lang="en-ZA" sz="3200" b="1" dirty="0"/>
              <a:t>Conclusions</a:t>
            </a:r>
          </a:p>
        </p:txBody>
      </p:sp>
    </p:spTree>
    <p:extLst>
      <p:ext uri="{BB962C8B-B14F-4D97-AF65-F5344CB8AC3E}">
        <p14:creationId xmlns:p14="http://schemas.microsoft.com/office/powerpoint/2010/main" val="4197457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74638"/>
            <a:ext cx="11163300" cy="1143000"/>
          </a:xfrm>
        </p:spPr>
        <p:txBody>
          <a:bodyPr/>
          <a:lstStyle/>
          <a:p>
            <a:pPr algn="l"/>
            <a:r>
              <a:rPr lang="en-ZA" dirty="0"/>
              <a:t>Dolutegravir Modelling Working Group </a:t>
            </a:r>
          </a:p>
        </p:txBody>
      </p:sp>
      <p:sp>
        <p:nvSpPr>
          <p:cNvPr id="3" name="Content Placeholder 2"/>
          <p:cNvSpPr>
            <a:spLocks noGrp="1"/>
          </p:cNvSpPr>
          <p:nvPr>
            <p:ph idx="1"/>
          </p:nvPr>
        </p:nvSpPr>
        <p:spPr>
          <a:xfrm>
            <a:off x="419100" y="1417638"/>
            <a:ext cx="11544300" cy="5440362"/>
          </a:xfrm>
        </p:spPr>
        <p:txBody>
          <a:bodyPr>
            <a:normAutofit fontScale="77500" lnSpcReduction="20000"/>
          </a:bodyPr>
          <a:lstStyle/>
          <a:p>
            <a:r>
              <a:rPr lang="en-ZA" dirty="0"/>
              <a:t>Benefits &amp; risks of dolutegravir</a:t>
            </a:r>
          </a:p>
          <a:p>
            <a:pPr marL="0" indent="0">
              <a:buNone/>
            </a:pPr>
            <a:endParaRPr lang="en-ZA" dirty="0"/>
          </a:p>
          <a:p>
            <a:r>
              <a:rPr lang="en-ZA" dirty="0"/>
              <a:t>Computer simulation models of HIV infection &amp; disease</a:t>
            </a:r>
          </a:p>
          <a:p>
            <a:pPr lvl="1"/>
            <a:r>
              <a:rPr lang="en-ZA" dirty="0"/>
              <a:t>Useful tools in policy situations where we do not have empirical observations/data</a:t>
            </a:r>
          </a:p>
          <a:p>
            <a:endParaRPr lang="en-ZA" b="1" dirty="0"/>
          </a:p>
          <a:p>
            <a:r>
              <a:rPr lang="en-ZA" b="1" dirty="0"/>
              <a:t>Key question: </a:t>
            </a:r>
            <a:r>
              <a:rPr lang="en-ZA" b="1" i="1" dirty="0"/>
              <a:t>What are the potential differences in clinical outcomes at a population level associated different policy decisions around DTG use?</a:t>
            </a:r>
          </a:p>
          <a:p>
            <a:pPr lvl="2"/>
            <a:r>
              <a:rPr lang="en-ZA" dirty="0"/>
              <a:t>NTDs, Deaths (infant, maternal), MTCT, sexual HIV transmission</a:t>
            </a:r>
          </a:p>
          <a:p>
            <a:pPr lvl="2"/>
            <a:r>
              <a:rPr lang="en-ZA" dirty="0"/>
              <a:t>Taking into account different</a:t>
            </a:r>
            <a:r>
              <a:rPr lang="en-ZA" i="1" dirty="0"/>
              <a:t> country scenarios </a:t>
            </a:r>
            <a:r>
              <a:rPr lang="en-ZA" dirty="0"/>
              <a:t>and </a:t>
            </a:r>
            <a:r>
              <a:rPr lang="en-ZA" i="1" dirty="0"/>
              <a:t>assumptions about effects of DTG vs EFV</a:t>
            </a:r>
          </a:p>
          <a:p>
            <a:pPr lvl="3"/>
            <a:r>
              <a:rPr lang="en-ZA" dirty="0"/>
              <a:t>Draw on real-word data whenever possible: </a:t>
            </a:r>
            <a:r>
              <a:rPr lang="en-ZA" dirty="0" err="1"/>
              <a:t>Tsepamo</a:t>
            </a:r>
            <a:r>
              <a:rPr lang="en-ZA" dirty="0"/>
              <a:t> (updated May 2019), ADVANCE, NAMSAL</a:t>
            </a:r>
          </a:p>
          <a:p>
            <a:pPr lvl="3"/>
            <a:r>
              <a:rPr lang="en-ZA" dirty="0"/>
              <a:t>HIV prevalence, incidence, pre-treatment drug resistance (PDR), fertility, access to contraception</a:t>
            </a:r>
          </a:p>
          <a:p>
            <a:pPr lvl="2"/>
            <a:endParaRPr lang="en-ZA" dirty="0"/>
          </a:p>
          <a:p>
            <a:r>
              <a:rPr lang="en-ZA" dirty="0"/>
              <a:t>Two different modelling groups have examined outcomes with various ART strategies</a:t>
            </a:r>
          </a:p>
          <a:p>
            <a:pPr lvl="1"/>
            <a:r>
              <a:rPr lang="en-ZA" dirty="0"/>
              <a:t>Different modelling approaches, assumptions and structures</a:t>
            </a:r>
          </a:p>
          <a:p>
            <a:pPr lvl="1"/>
            <a:r>
              <a:rPr lang="en-ZA" dirty="0"/>
              <a:t>Developed, analysed and reported independently </a:t>
            </a:r>
          </a:p>
        </p:txBody>
      </p:sp>
      <p:pic>
        <p:nvPicPr>
          <p:cNvPr id="4" name="Picture 3"/>
          <p:cNvPicPr>
            <a:picLocks noChangeAspect="1"/>
          </p:cNvPicPr>
          <p:nvPr/>
        </p:nvPicPr>
        <p:blipFill>
          <a:blip r:embed="rId3"/>
          <a:stretch>
            <a:fillRect/>
          </a:stretch>
        </p:blipFill>
        <p:spPr>
          <a:xfrm>
            <a:off x="10115550" y="228600"/>
            <a:ext cx="1752600" cy="1752600"/>
          </a:xfrm>
          <a:prstGeom prst="rect">
            <a:avLst/>
          </a:prstGeom>
        </p:spPr>
      </p:pic>
    </p:spTree>
    <p:extLst>
      <p:ext uri="{BB962C8B-B14F-4D97-AF65-F5344CB8AC3E}">
        <p14:creationId xmlns:p14="http://schemas.microsoft.com/office/powerpoint/2010/main" val="364730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09644-33D1-49F1-A4E8-7A01B1326D62}"/>
              </a:ext>
            </a:extLst>
          </p:cNvPr>
          <p:cNvSpPr>
            <a:spLocks noGrp="1"/>
          </p:cNvSpPr>
          <p:nvPr>
            <p:ph type="title"/>
          </p:nvPr>
        </p:nvSpPr>
        <p:spPr/>
        <p:txBody>
          <a:bodyPr/>
          <a:lstStyle/>
          <a:p>
            <a:endParaRPr lang="en-ZA" dirty="0"/>
          </a:p>
        </p:txBody>
      </p:sp>
      <p:sp>
        <p:nvSpPr>
          <p:cNvPr id="3" name="Content Placeholder 2">
            <a:extLst>
              <a:ext uri="{FF2B5EF4-FFF2-40B4-BE49-F238E27FC236}">
                <a16:creationId xmlns:a16="http://schemas.microsoft.com/office/drawing/2014/main" id="{032CFCD4-7326-40F1-ACBD-005B11A7EE3D}"/>
              </a:ext>
            </a:extLst>
          </p:cNvPr>
          <p:cNvSpPr>
            <a:spLocks noGrp="1"/>
          </p:cNvSpPr>
          <p:nvPr>
            <p:ph idx="1"/>
          </p:nvPr>
        </p:nvSpPr>
        <p:spPr/>
        <p:txBody>
          <a:bodyPr/>
          <a:lstStyle/>
          <a:p>
            <a:endParaRPr lang="en-ZA" dirty="0"/>
          </a:p>
        </p:txBody>
      </p:sp>
      <p:pic>
        <p:nvPicPr>
          <p:cNvPr id="4" name="Picture 3">
            <a:extLst>
              <a:ext uri="{FF2B5EF4-FFF2-40B4-BE49-F238E27FC236}">
                <a16:creationId xmlns:a16="http://schemas.microsoft.com/office/drawing/2014/main" id="{96C45BF0-855D-4265-8D7F-EBB97C73B0BE}"/>
              </a:ext>
            </a:extLst>
          </p:cNvPr>
          <p:cNvPicPr>
            <a:picLocks noChangeAspect="1"/>
          </p:cNvPicPr>
          <p:nvPr/>
        </p:nvPicPr>
        <p:blipFill>
          <a:blip r:embed="rId3"/>
          <a:stretch>
            <a:fillRect/>
          </a:stretch>
        </p:blipFill>
        <p:spPr>
          <a:xfrm>
            <a:off x="978007" y="274638"/>
            <a:ext cx="10210800" cy="2660959"/>
          </a:xfrm>
          <a:prstGeom prst="rect">
            <a:avLst/>
          </a:prstGeom>
          <a:ln>
            <a:solidFill>
              <a:schemeClr val="tx1"/>
            </a:solidFill>
          </a:ln>
        </p:spPr>
      </p:pic>
      <p:pic>
        <p:nvPicPr>
          <p:cNvPr id="5" name="Picture 4">
            <a:extLst>
              <a:ext uri="{FF2B5EF4-FFF2-40B4-BE49-F238E27FC236}">
                <a16:creationId xmlns:a16="http://schemas.microsoft.com/office/drawing/2014/main" id="{B237449F-2386-4CB4-8B1F-0FC4877AE37B}"/>
              </a:ext>
            </a:extLst>
          </p:cNvPr>
          <p:cNvPicPr>
            <a:picLocks noChangeAspect="1"/>
          </p:cNvPicPr>
          <p:nvPr/>
        </p:nvPicPr>
        <p:blipFill>
          <a:blip r:embed="rId4"/>
          <a:stretch>
            <a:fillRect/>
          </a:stretch>
        </p:blipFill>
        <p:spPr>
          <a:xfrm>
            <a:off x="953183" y="3269775"/>
            <a:ext cx="10285633" cy="3394991"/>
          </a:xfrm>
          <a:prstGeom prst="rect">
            <a:avLst/>
          </a:prstGeom>
          <a:ln>
            <a:solidFill>
              <a:schemeClr val="tx1"/>
            </a:solidFill>
          </a:ln>
        </p:spPr>
      </p:pic>
      <p:pic>
        <p:nvPicPr>
          <p:cNvPr id="6" name="Picture 5">
            <a:extLst>
              <a:ext uri="{FF2B5EF4-FFF2-40B4-BE49-F238E27FC236}">
                <a16:creationId xmlns:a16="http://schemas.microsoft.com/office/drawing/2014/main" id="{68D0B35D-0E58-41D6-A945-4AE823ADFC62}"/>
              </a:ext>
            </a:extLst>
          </p:cNvPr>
          <p:cNvPicPr>
            <a:picLocks noChangeAspect="1"/>
          </p:cNvPicPr>
          <p:nvPr/>
        </p:nvPicPr>
        <p:blipFill>
          <a:blip r:embed="rId5"/>
          <a:stretch>
            <a:fillRect/>
          </a:stretch>
        </p:blipFill>
        <p:spPr>
          <a:xfrm>
            <a:off x="9296400" y="3363542"/>
            <a:ext cx="1821338" cy="289585"/>
          </a:xfrm>
          <a:prstGeom prst="rect">
            <a:avLst/>
          </a:prstGeom>
        </p:spPr>
      </p:pic>
      <p:sp>
        <p:nvSpPr>
          <p:cNvPr id="7" name="TextBox 6">
            <a:extLst>
              <a:ext uri="{FF2B5EF4-FFF2-40B4-BE49-F238E27FC236}">
                <a16:creationId xmlns:a16="http://schemas.microsoft.com/office/drawing/2014/main" id="{B9D904B2-09E3-4DC9-801D-3D4B62C72ACA}"/>
              </a:ext>
            </a:extLst>
          </p:cNvPr>
          <p:cNvSpPr txBox="1"/>
          <p:nvPr/>
        </p:nvSpPr>
        <p:spPr>
          <a:xfrm>
            <a:off x="4752927" y="274638"/>
            <a:ext cx="2660960" cy="584775"/>
          </a:xfrm>
          <a:prstGeom prst="rect">
            <a:avLst/>
          </a:prstGeom>
          <a:solidFill>
            <a:schemeClr val="accent1"/>
          </a:solidFill>
          <a:ln>
            <a:solidFill>
              <a:schemeClr val="tx2"/>
            </a:solidFill>
          </a:ln>
        </p:spPr>
        <p:txBody>
          <a:bodyPr wrap="square" rtlCol="0">
            <a:spAutoFit/>
          </a:bodyPr>
          <a:lstStyle/>
          <a:p>
            <a:pPr algn="ctr"/>
            <a:r>
              <a:rPr lang="en-ZA" sz="3200" dirty="0">
                <a:solidFill>
                  <a:schemeClr val="bg1"/>
                </a:solidFill>
              </a:rPr>
              <a:t>CEPAC</a:t>
            </a:r>
          </a:p>
        </p:txBody>
      </p:sp>
      <p:sp>
        <p:nvSpPr>
          <p:cNvPr id="8" name="TextBox 7">
            <a:extLst>
              <a:ext uri="{FF2B5EF4-FFF2-40B4-BE49-F238E27FC236}">
                <a16:creationId xmlns:a16="http://schemas.microsoft.com/office/drawing/2014/main" id="{19D682BB-730E-4224-BEBB-1AC94E51B124}"/>
              </a:ext>
            </a:extLst>
          </p:cNvPr>
          <p:cNvSpPr txBox="1"/>
          <p:nvPr/>
        </p:nvSpPr>
        <p:spPr>
          <a:xfrm>
            <a:off x="4252471" y="3269775"/>
            <a:ext cx="3661872" cy="584775"/>
          </a:xfrm>
          <a:prstGeom prst="rect">
            <a:avLst/>
          </a:prstGeom>
          <a:solidFill>
            <a:srgbClr val="00B050"/>
          </a:solidFill>
          <a:ln>
            <a:solidFill>
              <a:srgbClr val="00B050"/>
            </a:solidFill>
          </a:ln>
        </p:spPr>
        <p:txBody>
          <a:bodyPr wrap="square" rtlCol="0">
            <a:spAutoFit/>
          </a:bodyPr>
          <a:lstStyle/>
          <a:p>
            <a:pPr algn="ctr"/>
            <a:r>
              <a:rPr lang="en-ZA" sz="3200" dirty="0">
                <a:solidFill>
                  <a:schemeClr val="bg1"/>
                </a:solidFill>
              </a:rPr>
              <a:t>HIV SYNTHESIS</a:t>
            </a:r>
          </a:p>
        </p:txBody>
      </p:sp>
    </p:spTree>
    <p:extLst>
      <p:ext uri="{BB962C8B-B14F-4D97-AF65-F5344CB8AC3E}">
        <p14:creationId xmlns:p14="http://schemas.microsoft.com/office/powerpoint/2010/main" val="259738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normAutofit/>
          </a:bodyPr>
          <a:lstStyle/>
          <a:p>
            <a:br>
              <a:rPr lang="en-ZA" dirty="0"/>
            </a:br>
            <a:endParaRPr lang="en-ZA" sz="1800" i="1" dirty="0">
              <a:solidFill>
                <a:srgbClr val="0070C0"/>
              </a:solidFill>
            </a:endParaRPr>
          </a:p>
        </p:txBody>
      </p:sp>
      <p:sp>
        <p:nvSpPr>
          <p:cNvPr id="6" name="Rounded Rectangle 5"/>
          <p:cNvSpPr/>
          <p:nvPr/>
        </p:nvSpPr>
        <p:spPr>
          <a:xfrm>
            <a:off x="228600" y="97089"/>
            <a:ext cx="5715000" cy="655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p:cNvSpPr txBox="1"/>
          <p:nvPr/>
        </p:nvSpPr>
        <p:spPr>
          <a:xfrm>
            <a:off x="228600" y="569128"/>
            <a:ext cx="5715000" cy="610951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b="1" dirty="0"/>
              <a:t>WCP newly initiating ART </a:t>
            </a:r>
            <a:r>
              <a:rPr lang="en-ZA" b="1" dirty="0">
                <a:solidFill>
                  <a:srgbClr val="0070C0"/>
                </a:solidFill>
              </a:rPr>
              <a:t>in South Africa</a:t>
            </a:r>
            <a:endParaRPr lang="en-ZA" dirty="0">
              <a:solidFill>
                <a:srgbClr val="0070C0"/>
              </a:solidFill>
            </a:endParaRPr>
          </a:p>
          <a:p>
            <a:r>
              <a:rPr lang="en-ZA" dirty="0"/>
              <a:t>219,300 WCP per year (</a:t>
            </a:r>
            <a:r>
              <a:rPr lang="en-ZA" b="1" dirty="0">
                <a:solidFill>
                  <a:srgbClr val="0070C0"/>
                </a:solidFill>
              </a:rPr>
              <a:t>5 years</a:t>
            </a:r>
            <a:r>
              <a:rPr lang="en-ZA" dirty="0"/>
              <a:t>)</a:t>
            </a:r>
            <a:r>
              <a:rPr lang="en-ZA" b="1" dirty="0"/>
              <a:t> </a:t>
            </a:r>
            <a:r>
              <a:rPr lang="en-ZA" dirty="0"/>
              <a:t> (~1.1 million) </a:t>
            </a:r>
            <a:br>
              <a:rPr lang="en-ZA" dirty="0"/>
            </a:br>
            <a:r>
              <a:rPr lang="en-ZA" dirty="0"/>
              <a:t>NNRTI PTDR of 10.7%;</a:t>
            </a:r>
          </a:p>
          <a:p>
            <a:r>
              <a:rPr lang="en-ZA" dirty="0"/>
              <a:t>SA-age specific fertility</a:t>
            </a:r>
            <a:endParaRPr lang="en-ZA" sz="800" dirty="0"/>
          </a:p>
          <a:p>
            <a:r>
              <a:rPr lang="en-ZA" b="1" dirty="0">
                <a:solidFill>
                  <a:srgbClr val="0070C0"/>
                </a:solidFill>
              </a:rPr>
              <a:t>and their 250,000 HIV-exposed infants</a:t>
            </a:r>
          </a:p>
          <a:p>
            <a:endParaRPr lang="en-ZA" sz="800" b="1" dirty="0"/>
          </a:p>
          <a:p>
            <a:r>
              <a:rPr lang="en-ZA" b="1" dirty="0"/>
              <a:t>ART strategies</a:t>
            </a:r>
          </a:p>
          <a:p>
            <a:r>
              <a:rPr lang="en-ZA" b="1" i="1" dirty="0">
                <a:solidFill>
                  <a:srgbClr val="0070C0"/>
                </a:solidFill>
              </a:rPr>
              <a:t>EFV</a:t>
            </a:r>
            <a:r>
              <a:rPr lang="en-ZA" dirty="0"/>
              <a:t> / </a:t>
            </a:r>
            <a:r>
              <a:rPr lang="en-ZA" b="1" i="1" dirty="0">
                <a:solidFill>
                  <a:srgbClr val="C00000"/>
                </a:solidFill>
              </a:rPr>
              <a:t>DTG</a:t>
            </a:r>
            <a:r>
              <a:rPr lang="en-ZA" dirty="0"/>
              <a:t> / </a:t>
            </a:r>
            <a:r>
              <a:rPr lang="en-ZA" b="1" i="1" dirty="0">
                <a:solidFill>
                  <a:srgbClr val="7030A0"/>
                </a:solidFill>
              </a:rPr>
              <a:t>DTG-C </a:t>
            </a:r>
            <a:r>
              <a:rPr lang="en-ZA" dirty="0"/>
              <a:t>(DTG if LA contraception)</a:t>
            </a:r>
          </a:p>
          <a:p>
            <a:endParaRPr lang="en-ZA" sz="800" b="1" dirty="0"/>
          </a:p>
          <a:p>
            <a:r>
              <a:rPr lang="en-ZA" dirty="0"/>
              <a:t>Assumed efficacy and adverse events with DTG vs EFV based on NMA</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endParaRPr lang="en-ZA" dirty="0"/>
          </a:p>
          <a:p>
            <a:pPr marL="171450" indent="-171450">
              <a:buFont typeface="Arial" panose="020B0604020202020204" pitchFamily="34" charset="0"/>
              <a:buChar char="•"/>
            </a:pPr>
            <a:endParaRPr lang="en-ZA" sz="800" dirty="0"/>
          </a:p>
          <a:p>
            <a:pPr marL="174625" indent="-174625">
              <a:buFont typeface="Arial" panose="020B0604020202020204" pitchFamily="34" charset="0"/>
              <a:buChar char="•"/>
            </a:pPr>
            <a:r>
              <a:rPr lang="en-ZA" dirty="0"/>
              <a:t>VL monitoring: SA guidelines</a:t>
            </a:r>
          </a:p>
          <a:p>
            <a:pPr marL="174625" indent="-174625">
              <a:buFont typeface="Arial" panose="020B0604020202020204" pitchFamily="34" charset="0"/>
              <a:buChar char="•"/>
            </a:pPr>
            <a:r>
              <a:rPr lang="en-ZA" dirty="0"/>
              <a:t>NTD risk per </a:t>
            </a:r>
            <a:r>
              <a:rPr lang="en-ZA" b="1" dirty="0" err="1"/>
              <a:t>Tsepamo</a:t>
            </a:r>
            <a:r>
              <a:rPr lang="en-ZA" b="1" dirty="0"/>
              <a:t> May 2019</a:t>
            </a:r>
            <a:r>
              <a:rPr lang="en-ZA" dirty="0"/>
              <a:t>; 100% mortality</a:t>
            </a:r>
          </a:p>
          <a:p>
            <a:pPr marL="174625" indent="-174625">
              <a:buFont typeface="Arial" panose="020B0604020202020204" pitchFamily="34" charset="0"/>
              <a:buChar char="•"/>
            </a:pPr>
            <a:r>
              <a:rPr lang="en-ZA" dirty="0"/>
              <a:t>MTCT calculated for in utero / intrapartum / postpartum ± ART ± viral suppression (until end BF)</a:t>
            </a:r>
          </a:p>
          <a:p>
            <a:endParaRPr lang="en-ZA" sz="800" dirty="0"/>
          </a:p>
          <a:p>
            <a:r>
              <a:rPr lang="en-ZA" b="1" dirty="0"/>
              <a:t>Outcomes</a:t>
            </a:r>
            <a:r>
              <a:rPr lang="en-ZA" dirty="0"/>
              <a:t>: WCP – VL&lt;50, death, sexual transmission; Children – NTDs, MTCT, </a:t>
            </a:r>
            <a:r>
              <a:rPr lang="en-ZA" dirty="0">
                <a:solidFill>
                  <a:srgbClr val="0070C0"/>
                </a:solidFill>
              </a:rPr>
              <a:t>death, HIV-free survival</a:t>
            </a:r>
            <a:endParaRPr lang="en-ZA" b="1" dirty="0">
              <a:solidFill>
                <a:srgbClr val="0070C0"/>
              </a:solidFill>
            </a:endParaRPr>
          </a:p>
        </p:txBody>
      </p:sp>
      <p:sp>
        <p:nvSpPr>
          <p:cNvPr id="8" name="TextBox 7"/>
          <p:cNvSpPr txBox="1"/>
          <p:nvPr/>
        </p:nvSpPr>
        <p:spPr>
          <a:xfrm>
            <a:off x="1905000" y="68377"/>
            <a:ext cx="2895600" cy="584775"/>
          </a:xfrm>
          <a:prstGeom prst="rect">
            <a:avLst/>
          </a:prstGeom>
          <a:noFill/>
        </p:spPr>
        <p:txBody>
          <a:bodyPr wrap="square" rtlCol="0">
            <a:spAutoFit/>
          </a:bodyPr>
          <a:lstStyle/>
          <a:p>
            <a:pPr algn="ctr"/>
            <a:r>
              <a:rPr lang="en-ZA" sz="3200" dirty="0">
                <a:solidFill>
                  <a:schemeClr val="bg1"/>
                </a:solidFill>
              </a:rPr>
              <a:t>CEPAC</a:t>
            </a:r>
          </a:p>
        </p:txBody>
      </p:sp>
      <p:pic>
        <p:nvPicPr>
          <p:cNvPr id="5" name="Picture 4"/>
          <p:cNvPicPr>
            <a:picLocks noChangeAspect="1"/>
          </p:cNvPicPr>
          <p:nvPr/>
        </p:nvPicPr>
        <p:blipFill rotWithShape="1">
          <a:blip r:embed="rId3"/>
          <a:srcRect l="-1456" t="8689" r="51273" b="17880"/>
          <a:stretch/>
        </p:blipFill>
        <p:spPr>
          <a:xfrm>
            <a:off x="409860" y="3538371"/>
            <a:ext cx="5352480" cy="924258"/>
          </a:xfrm>
          <a:prstGeom prst="rect">
            <a:avLst/>
          </a:prstGeom>
        </p:spPr>
      </p:pic>
      <p:sp>
        <p:nvSpPr>
          <p:cNvPr id="17" name="TextBox 16"/>
          <p:cNvSpPr txBox="1"/>
          <p:nvPr/>
        </p:nvSpPr>
        <p:spPr>
          <a:xfrm>
            <a:off x="8077200" y="157897"/>
            <a:ext cx="2895600" cy="584775"/>
          </a:xfrm>
          <a:prstGeom prst="rect">
            <a:avLst/>
          </a:prstGeom>
          <a:noFill/>
        </p:spPr>
        <p:txBody>
          <a:bodyPr wrap="square" rtlCol="0">
            <a:spAutoFit/>
          </a:bodyPr>
          <a:lstStyle/>
          <a:p>
            <a:r>
              <a:rPr lang="en-ZA" sz="3200" dirty="0">
                <a:solidFill>
                  <a:schemeClr val="bg1"/>
                </a:solidFill>
              </a:rPr>
              <a:t>HIV SYNTHESIS</a:t>
            </a:r>
          </a:p>
        </p:txBody>
      </p:sp>
      <p:sp>
        <p:nvSpPr>
          <p:cNvPr id="18" name="Rounded Rectangle 17"/>
          <p:cNvSpPr/>
          <p:nvPr/>
        </p:nvSpPr>
        <p:spPr>
          <a:xfrm>
            <a:off x="6248400" y="97089"/>
            <a:ext cx="5715000" cy="6303712"/>
          </a:xfrm>
          <a:prstGeom prst="roundRect">
            <a:avLst/>
          </a:prstGeom>
          <a:solidFill>
            <a:srgbClr val="0080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TextBox 18"/>
          <p:cNvSpPr txBox="1"/>
          <p:nvPr/>
        </p:nvSpPr>
        <p:spPr>
          <a:xfrm>
            <a:off x="6248400" y="569128"/>
            <a:ext cx="5715000" cy="6109514"/>
          </a:xfrm>
          <a:prstGeom prst="roundRect">
            <a:avLst/>
          </a:prstGeom>
          <a:ln>
            <a:solidFill>
              <a:srgbClr val="0066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ZA" b="1" dirty="0">
                <a:solidFill>
                  <a:prstClr val="black"/>
                </a:solidFill>
              </a:rPr>
              <a:t>WCP wanting more children &amp; newly initiating ART </a:t>
            </a:r>
            <a:r>
              <a:rPr lang="en-ZA" b="1" dirty="0">
                <a:solidFill>
                  <a:srgbClr val="008000"/>
                </a:solidFill>
              </a:rPr>
              <a:t>in SSA </a:t>
            </a:r>
            <a:r>
              <a:rPr lang="en-ZA" dirty="0">
                <a:solidFill>
                  <a:prstClr val="black"/>
                </a:solidFill>
              </a:rPr>
              <a:t>in population 10 million adults (</a:t>
            </a:r>
            <a:r>
              <a:rPr lang="en-ZA" b="1" dirty="0">
                <a:solidFill>
                  <a:srgbClr val="008000"/>
                </a:solidFill>
              </a:rPr>
              <a:t>20 years</a:t>
            </a:r>
            <a:r>
              <a:rPr lang="en-ZA" dirty="0">
                <a:solidFill>
                  <a:prstClr val="black"/>
                </a:solidFill>
              </a:rPr>
              <a:t>)</a:t>
            </a:r>
          </a:p>
          <a:p>
            <a:pPr lvl="0"/>
            <a:r>
              <a:rPr lang="en-ZA" sz="1400" b="1" dirty="0">
                <a:solidFill>
                  <a:prstClr val="black"/>
                </a:solidFill>
              </a:rPr>
              <a:t>500 setting scenarios </a:t>
            </a:r>
            <a:r>
              <a:rPr lang="en-ZA" sz="1400" dirty="0">
                <a:solidFill>
                  <a:prstClr val="black"/>
                </a:solidFill>
              </a:rPr>
              <a:t>(epidemic &amp; program settings generated from epidemic start &amp; projected forward; scenarios are also varied)</a:t>
            </a:r>
          </a:p>
          <a:p>
            <a:pPr lvl="0"/>
            <a:endParaRPr lang="en-ZA" sz="200" dirty="0">
              <a:solidFill>
                <a:prstClr val="black"/>
              </a:solidFill>
            </a:endParaRPr>
          </a:p>
          <a:p>
            <a:pPr lvl="0" algn="ctr"/>
            <a:r>
              <a:rPr lang="en-ZA" sz="1500" b="1" i="1" dirty="0">
                <a:solidFill>
                  <a:srgbClr val="008000"/>
                </a:solidFill>
              </a:rPr>
              <a:t>Median values over setting scenarios</a:t>
            </a:r>
          </a:p>
          <a:p>
            <a:pPr lvl="0" defTabSz="850900">
              <a:tabLst>
                <a:tab pos="1260475" algn="l"/>
                <a:tab pos="2600325" algn="l"/>
              </a:tabLst>
            </a:pPr>
            <a:r>
              <a:rPr lang="en-ZA" sz="1500" b="1" dirty="0">
                <a:solidFill>
                  <a:prstClr val="black"/>
                </a:solidFill>
              </a:rPr>
              <a:t>HIV prevalence	13%	HIV incidence    0.86/100py</a:t>
            </a:r>
          </a:p>
          <a:p>
            <a:pPr defTabSz="1260475"/>
            <a:r>
              <a:rPr lang="en-ZA" sz="1500" b="1" dirty="0">
                <a:solidFill>
                  <a:prstClr val="black"/>
                </a:solidFill>
              </a:rPr>
              <a:t>3 90s	85 / 90 / 86	  NNRTI PDR	9%</a:t>
            </a:r>
          </a:p>
          <a:p>
            <a:pPr defTabSz="1260475"/>
            <a:endParaRPr lang="en-ZA" sz="400" b="1" dirty="0">
              <a:solidFill>
                <a:prstClr val="black"/>
              </a:solidFill>
            </a:endParaRPr>
          </a:p>
          <a:p>
            <a:pPr lvl="0" defTabSz="1260475"/>
            <a:r>
              <a:rPr lang="en-ZA" sz="1500" b="1" dirty="0">
                <a:solidFill>
                  <a:prstClr val="black"/>
                </a:solidFill>
              </a:rPr>
              <a:t>Fertility	12% of women age 15-65 give birth/</a:t>
            </a:r>
            <a:r>
              <a:rPr lang="en-ZA" sz="1500" b="1" dirty="0" err="1">
                <a:solidFill>
                  <a:prstClr val="black"/>
                </a:solidFill>
              </a:rPr>
              <a:t>yr</a:t>
            </a:r>
            <a:endParaRPr lang="en-ZA" sz="1500" b="1" dirty="0">
              <a:solidFill>
                <a:prstClr val="black"/>
              </a:solidFill>
            </a:endParaRPr>
          </a:p>
          <a:p>
            <a:pPr lvl="0"/>
            <a:endParaRPr lang="en-ZA" sz="800" b="1" dirty="0">
              <a:solidFill>
                <a:prstClr val="black"/>
              </a:solidFill>
            </a:endParaRPr>
          </a:p>
          <a:p>
            <a:pPr lvl="0"/>
            <a:r>
              <a:rPr lang="en-ZA" b="1" dirty="0">
                <a:solidFill>
                  <a:prstClr val="black"/>
                </a:solidFill>
              </a:rPr>
              <a:t>ART strategies</a:t>
            </a:r>
          </a:p>
          <a:p>
            <a:pPr lvl="0"/>
            <a:r>
              <a:rPr lang="en-ZA" b="1" i="1" dirty="0">
                <a:solidFill>
                  <a:srgbClr val="0070C0"/>
                </a:solidFill>
              </a:rPr>
              <a:t>TLE/ZL-PI</a:t>
            </a:r>
            <a:r>
              <a:rPr lang="en-ZA" dirty="0">
                <a:solidFill>
                  <a:prstClr val="black"/>
                </a:solidFill>
              </a:rPr>
              <a:t>: TDF + 3TC + EFV  or </a:t>
            </a:r>
            <a:r>
              <a:rPr lang="en-ZA" b="1" i="1" dirty="0">
                <a:solidFill>
                  <a:srgbClr val="C00000"/>
                </a:solidFill>
              </a:rPr>
              <a:t>TLD</a:t>
            </a:r>
            <a:r>
              <a:rPr lang="en-ZA" dirty="0">
                <a:solidFill>
                  <a:prstClr val="black"/>
                </a:solidFill>
              </a:rPr>
              <a:t>: TDF + 3TC + DTG</a:t>
            </a:r>
          </a:p>
          <a:p>
            <a:pPr lvl="0"/>
            <a:endParaRPr lang="en-ZA" sz="600" b="1" dirty="0">
              <a:solidFill>
                <a:prstClr val="black"/>
              </a:solidFill>
            </a:endParaRPr>
          </a:p>
          <a:p>
            <a:pPr lvl="0"/>
            <a:r>
              <a:rPr lang="en-ZA" dirty="0">
                <a:solidFill>
                  <a:prstClr val="black"/>
                </a:solidFill>
              </a:rPr>
              <a:t>Potency of DTG = EFV; 13x lower rate of resistance</a:t>
            </a:r>
          </a:p>
          <a:p>
            <a:pPr lvl="0"/>
            <a:endParaRPr lang="en-ZA" sz="600" dirty="0">
              <a:solidFill>
                <a:prstClr val="black"/>
              </a:solidFill>
            </a:endParaRPr>
          </a:p>
          <a:p>
            <a:pPr marL="174625" lvl="0" indent="-174625">
              <a:buFont typeface="Arial" panose="020B0604020202020204" pitchFamily="34" charset="0"/>
              <a:buChar char="•"/>
            </a:pPr>
            <a:r>
              <a:rPr lang="en-ZA" dirty="0">
                <a:solidFill>
                  <a:srgbClr val="008000"/>
                </a:solidFill>
              </a:rPr>
              <a:t>DTG weight gain: in WCP: ↑ death/morbidity; </a:t>
            </a:r>
            <a:br>
              <a:rPr lang="en-ZA" dirty="0">
                <a:solidFill>
                  <a:srgbClr val="008000"/>
                </a:solidFill>
              </a:rPr>
            </a:br>
            <a:r>
              <a:rPr lang="en-ZA" dirty="0">
                <a:solidFill>
                  <a:srgbClr val="008000"/>
                </a:solidFill>
              </a:rPr>
              <a:t>in pregnancy: ↑ stillbirths &amp; neonatal deaths </a:t>
            </a:r>
          </a:p>
          <a:p>
            <a:pPr marL="174625" lvl="0" indent="-174625">
              <a:buFont typeface="Arial" panose="020B0604020202020204" pitchFamily="34" charset="0"/>
              <a:buChar char="•"/>
            </a:pPr>
            <a:r>
              <a:rPr lang="en-ZA" dirty="0">
                <a:solidFill>
                  <a:prstClr val="black"/>
                </a:solidFill>
              </a:rPr>
              <a:t>VL monitoring: WHO guidelines; varying coverage</a:t>
            </a:r>
          </a:p>
          <a:p>
            <a:pPr marL="174625" lvl="0" indent="-174625">
              <a:buFont typeface="Arial" panose="020B0604020202020204" pitchFamily="34" charset="0"/>
              <a:buChar char="•"/>
            </a:pPr>
            <a:r>
              <a:rPr lang="en-ZA" dirty="0">
                <a:solidFill>
                  <a:prstClr val="black"/>
                </a:solidFill>
              </a:rPr>
              <a:t>NTD risk per </a:t>
            </a:r>
            <a:r>
              <a:rPr lang="en-ZA" b="1" dirty="0" err="1">
                <a:solidFill>
                  <a:prstClr val="black"/>
                </a:solidFill>
              </a:rPr>
              <a:t>Tsepamo</a:t>
            </a:r>
            <a:r>
              <a:rPr lang="en-ZA" b="1" dirty="0">
                <a:solidFill>
                  <a:prstClr val="black"/>
                </a:solidFill>
              </a:rPr>
              <a:t> May 2019</a:t>
            </a:r>
            <a:r>
              <a:rPr lang="en-ZA" dirty="0">
                <a:solidFill>
                  <a:prstClr val="black"/>
                </a:solidFill>
              </a:rPr>
              <a:t>; 100% mortality </a:t>
            </a:r>
          </a:p>
          <a:p>
            <a:pPr lvl="0"/>
            <a:r>
              <a:rPr lang="en-ZA" dirty="0">
                <a:solidFill>
                  <a:prstClr val="black"/>
                </a:solidFill>
              </a:rPr>
              <a:t>          (1 DALY added to mother until end of analysis)</a:t>
            </a:r>
          </a:p>
          <a:p>
            <a:pPr marL="174625" lvl="0" indent="-174625">
              <a:buFont typeface="Arial" panose="020B0604020202020204" pitchFamily="34" charset="0"/>
              <a:buChar char="•"/>
            </a:pPr>
            <a:r>
              <a:rPr lang="en-ZA" dirty="0">
                <a:solidFill>
                  <a:prstClr val="black"/>
                </a:solidFill>
              </a:rPr>
              <a:t>MTCT depends on maternal VL (9% until end BF)</a:t>
            </a:r>
          </a:p>
          <a:p>
            <a:pPr lvl="0"/>
            <a:endParaRPr lang="en-ZA" sz="800" dirty="0">
              <a:solidFill>
                <a:prstClr val="black"/>
              </a:solidFill>
            </a:endParaRPr>
          </a:p>
          <a:p>
            <a:pPr lvl="0"/>
            <a:r>
              <a:rPr lang="en-ZA" b="1" dirty="0">
                <a:solidFill>
                  <a:prstClr val="black"/>
                </a:solidFill>
              </a:rPr>
              <a:t>Outcomes</a:t>
            </a:r>
            <a:r>
              <a:rPr lang="en-ZA" dirty="0">
                <a:solidFill>
                  <a:prstClr val="black"/>
                </a:solidFill>
              </a:rPr>
              <a:t>: WCP – VL&lt;50, death, sexual transmission;  Children – NTDs, MTCT; Both: </a:t>
            </a:r>
            <a:r>
              <a:rPr lang="en-ZA" dirty="0">
                <a:solidFill>
                  <a:srgbClr val="008000"/>
                </a:solidFill>
              </a:rPr>
              <a:t>DALYs &amp; costs</a:t>
            </a:r>
            <a:endParaRPr lang="en-ZA" b="1" dirty="0">
              <a:solidFill>
                <a:srgbClr val="008000"/>
              </a:solidFill>
            </a:endParaRPr>
          </a:p>
        </p:txBody>
      </p:sp>
      <p:sp>
        <p:nvSpPr>
          <p:cNvPr id="20" name="TextBox 19"/>
          <p:cNvSpPr txBox="1"/>
          <p:nvPr/>
        </p:nvSpPr>
        <p:spPr>
          <a:xfrm>
            <a:off x="7734300" y="68376"/>
            <a:ext cx="2895600" cy="584775"/>
          </a:xfrm>
          <a:prstGeom prst="rect">
            <a:avLst/>
          </a:prstGeom>
          <a:noFill/>
        </p:spPr>
        <p:txBody>
          <a:bodyPr wrap="square" rtlCol="0">
            <a:spAutoFit/>
          </a:bodyPr>
          <a:lstStyle/>
          <a:p>
            <a:r>
              <a:rPr lang="en-ZA" sz="3200" dirty="0">
                <a:solidFill>
                  <a:schemeClr val="bg1"/>
                </a:solidFill>
              </a:rPr>
              <a:t>HIV SYNTHESIS</a:t>
            </a:r>
          </a:p>
        </p:txBody>
      </p:sp>
      <p:sp>
        <p:nvSpPr>
          <p:cNvPr id="4" name="Rectangle 3">
            <a:extLst>
              <a:ext uri="{FF2B5EF4-FFF2-40B4-BE49-F238E27FC236}">
                <a16:creationId xmlns:a16="http://schemas.microsoft.com/office/drawing/2014/main" id="{CB318772-2860-471B-B184-A0E7958C17BA}"/>
              </a:ext>
            </a:extLst>
          </p:cNvPr>
          <p:cNvSpPr/>
          <p:nvPr/>
        </p:nvSpPr>
        <p:spPr>
          <a:xfrm>
            <a:off x="409860" y="2362200"/>
            <a:ext cx="5352480" cy="685800"/>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a:extLst>
              <a:ext uri="{FF2B5EF4-FFF2-40B4-BE49-F238E27FC236}">
                <a16:creationId xmlns:a16="http://schemas.microsoft.com/office/drawing/2014/main" id="{B4AE8338-890B-4EED-8802-87697A7542B7}"/>
              </a:ext>
            </a:extLst>
          </p:cNvPr>
          <p:cNvSpPr/>
          <p:nvPr/>
        </p:nvSpPr>
        <p:spPr>
          <a:xfrm>
            <a:off x="6429660" y="2924200"/>
            <a:ext cx="5352480" cy="685800"/>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3768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FFB6B0-B02D-49DF-AA5A-192087922CCC}"/>
              </a:ext>
            </a:extLst>
          </p:cNvPr>
          <p:cNvSpPr>
            <a:spLocks noGrp="1"/>
          </p:cNvSpPr>
          <p:nvPr>
            <p:ph idx="1"/>
          </p:nvPr>
        </p:nvSpPr>
        <p:spPr>
          <a:xfrm>
            <a:off x="609600" y="1132941"/>
            <a:ext cx="7281915" cy="4993224"/>
          </a:xfrm>
        </p:spPr>
        <p:txBody>
          <a:bodyPr/>
          <a:lstStyle/>
          <a:p>
            <a:pPr marL="0" indent="0">
              <a:buNone/>
            </a:pPr>
            <a:r>
              <a:rPr lang="en-ZA" i="1" dirty="0"/>
              <a:t>Imagine a group of 1000 WCP using EFV</a:t>
            </a:r>
          </a:p>
          <a:p>
            <a:pPr marL="0" indent="0">
              <a:buNone/>
            </a:pPr>
            <a:r>
              <a:rPr lang="en-ZA" i="1" dirty="0"/>
              <a:t>How would outcomes compare to </a:t>
            </a:r>
          </a:p>
          <a:p>
            <a:pPr lvl="1"/>
            <a:r>
              <a:rPr lang="en-ZA" dirty="0"/>
              <a:t>1000 women using DTG?</a:t>
            </a:r>
          </a:p>
          <a:p>
            <a:pPr lvl="1"/>
            <a:r>
              <a:rPr lang="en-ZA" dirty="0"/>
              <a:t>1000 women, using DTG if access to contraception, otherwise EFV?</a:t>
            </a:r>
          </a:p>
          <a:p>
            <a:endParaRPr lang="en-ZA" dirty="0"/>
          </a:p>
        </p:txBody>
      </p:sp>
      <p:sp>
        <p:nvSpPr>
          <p:cNvPr id="4" name="TextBox 3">
            <a:extLst>
              <a:ext uri="{FF2B5EF4-FFF2-40B4-BE49-F238E27FC236}">
                <a16:creationId xmlns:a16="http://schemas.microsoft.com/office/drawing/2014/main" id="{1E710717-9B8B-488C-9EE9-4D788BE335E1}"/>
              </a:ext>
            </a:extLst>
          </p:cNvPr>
          <p:cNvSpPr txBox="1"/>
          <p:nvPr/>
        </p:nvSpPr>
        <p:spPr>
          <a:xfrm>
            <a:off x="586451" y="439447"/>
            <a:ext cx="2660960" cy="584775"/>
          </a:xfrm>
          <a:prstGeom prst="rect">
            <a:avLst/>
          </a:prstGeom>
          <a:solidFill>
            <a:schemeClr val="accent1"/>
          </a:solidFill>
          <a:ln>
            <a:solidFill>
              <a:schemeClr val="tx2"/>
            </a:solidFill>
          </a:ln>
        </p:spPr>
        <p:txBody>
          <a:bodyPr wrap="square" rtlCol="0">
            <a:spAutoFit/>
          </a:bodyPr>
          <a:lstStyle/>
          <a:p>
            <a:pPr algn="ctr"/>
            <a:r>
              <a:rPr lang="en-ZA" sz="3200" dirty="0">
                <a:solidFill>
                  <a:schemeClr val="bg1"/>
                </a:solidFill>
              </a:rPr>
              <a:t>CEPAC</a:t>
            </a:r>
          </a:p>
        </p:txBody>
      </p:sp>
    </p:spTree>
    <p:extLst>
      <p:ext uri="{BB962C8B-B14F-4D97-AF65-F5344CB8AC3E}">
        <p14:creationId xmlns:p14="http://schemas.microsoft.com/office/powerpoint/2010/main" val="1889210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FFB6B0-B02D-49DF-AA5A-192087922CCC}"/>
              </a:ext>
            </a:extLst>
          </p:cNvPr>
          <p:cNvSpPr>
            <a:spLocks noGrp="1"/>
          </p:cNvSpPr>
          <p:nvPr>
            <p:ph idx="1"/>
          </p:nvPr>
        </p:nvSpPr>
        <p:spPr>
          <a:xfrm>
            <a:off x="609600" y="1132941"/>
            <a:ext cx="7281915" cy="4993224"/>
          </a:xfrm>
        </p:spPr>
        <p:txBody>
          <a:bodyPr/>
          <a:lstStyle/>
          <a:p>
            <a:pPr marL="0" indent="0">
              <a:buNone/>
            </a:pPr>
            <a:r>
              <a:rPr lang="en-ZA" i="1" dirty="0"/>
              <a:t>Imagine a group of 1000 WCP using EFV</a:t>
            </a:r>
          </a:p>
          <a:p>
            <a:pPr marL="0" indent="0">
              <a:buNone/>
            </a:pPr>
            <a:r>
              <a:rPr lang="en-ZA" i="1" dirty="0"/>
              <a:t>How would outcomes compare to </a:t>
            </a:r>
          </a:p>
          <a:p>
            <a:pPr lvl="1"/>
            <a:r>
              <a:rPr lang="en-ZA" dirty="0"/>
              <a:t>1000 women using DTG?</a:t>
            </a:r>
          </a:p>
          <a:p>
            <a:pPr lvl="1"/>
            <a:r>
              <a:rPr lang="en-ZA" dirty="0"/>
              <a:t>1000 women, using DTG if access to contraception, otherwise EFV?</a:t>
            </a:r>
          </a:p>
          <a:p>
            <a:endParaRPr lang="en-ZA" dirty="0"/>
          </a:p>
        </p:txBody>
      </p:sp>
      <p:grpSp>
        <p:nvGrpSpPr>
          <p:cNvPr id="5" name="Group 4">
            <a:extLst>
              <a:ext uri="{FF2B5EF4-FFF2-40B4-BE49-F238E27FC236}">
                <a16:creationId xmlns:a16="http://schemas.microsoft.com/office/drawing/2014/main" id="{C56EAFBD-4679-4C68-8751-875979CC3956}"/>
              </a:ext>
            </a:extLst>
          </p:cNvPr>
          <p:cNvGrpSpPr/>
          <p:nvPr/>
        </p:nvGrpSpPr>
        <p:grpSpPr>
          <a:xfrm>
            <a:off x="7924800" y="17362"/>
            <a:ext cx="4110661" cy="6876672"/>
            <a:chOff x="0" y="57528"/>
            <a:chExt cx="4110661" cy="6876672"/>
          </a:xfrm>
        </p:grpSpPr>
        <p:sp>
          <p:nvSpPr>
            <p:cNvPr id="6" name="TextBox 5">
              <a:extLst>
                <a:ext uri="{FF2B5EF4-FFF2-40B4-BE49-F238E27FC236}">
                  <a16:creationId xmlns:a16="http://schemas.microsoft.com/office/drawing/2014/main" id="{012C83DF-7F9A-4BB9-A3E6-EDF673D1CBE5}"/>
                </a:ext>
              </a:extLst>
            </p:cNvPr>
            <p:cNvSpPr txBox="1"/>
            <p:nvPr/>
          </p:nvSpPr>
          <p:spPr>
            <a:xfrm>
              <a:off x="0" y="6652304"/>
              <a:ext cx="4108304" cy="2818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a:ea typeface="+mn-ea"/>
                  <a:cs typeface="+mn-cs"/>
                </a:rPr>
                <a:t>*n&lt;0.5; #n=0; numbers ≥0.5 rounded up</a:t>
              </a:r>
            </a:p>
          </p:txBody>
        </p:sp>
        <p:grpSp>
          <p:nvGrpSpPr>
            <p:cNvPr id="7" name="Group 6">
              <a:extLst>
                <a:ext uri="{FF2B5EF4-FFF2-40B4-BE49-F238E27FC236}">
                  <a16:creationId xmlns:a16="http://schemas.microsoft.com/office/drawing/2014/main" id="{11D30439-6493-4608-BD07-D2E81088F0E7}"/>
                </a:ext>
              </a:extLst>
            </p:cNvPr>
            <p:cNvGrpSpPr/>
            <p:nvPr/>
          </p:nvGrpSpPr>
          <p:grpSpPr>
            <a:xfrm>
              <a:off x="2357" y="57528"/>
              <a:ext cx="4108304" cy="6602764"/>
              <a:chOff x="2357" y="57528"/>
              <a:chExt cx="4108304" cy="6602764"/>
            </a:xfrm>
          </p:grpSpPr>
          <p:sp>
            <p:nvSpPr>
              <p:cNvPr id="8" name="TextBox 7">
                <a:extLst>
                  <a:ext uri="{FF2B5EF4-FFF2-40B4-BE49-F238E27FC236}">
                    <a16:creationId xmlns:a16="http://schemas.microsoft.com/office/drawing/2014/main" id="{188D3B7A-A2AB-4DD3-8193-EF302726AF75}"/>
                  </a:ext>
                </a:extLst>
              </p:cNvPr>
              <p:cNvSpPr txBox="1"/>
              <p:nvPr/>
            </p:nvSpPr>
            <p:spPr>
              <a:xfrm>
                <a:off x="406622" y="1153990"/>
                <a:ext cx="1494119" cy="313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DTG</a:t>
                </a:r>
              </a:p>
            </p:txBody>
          </p:sp>
          <p:sp>
            <p:nvSpPr>
              <p:cNvPr id="9" name="Rectangle 8">
                <a:extLst>
                  <a:ext uri="{FF2B5EF4-FFF2-40B4-BE49-F238E27FC236}">
                    <a16:creationId xmlns:a16="http://schemas.microsoft.com/office/drawing/2014/main" id="{7E969DE2-8731-4572-B99C-832BDCFBD49C}"/>
                  </a:ext>
                </a:extLst>
              </p:cNvPr>
              <p:cNvSpPr/>
              <p:nvPr/>
            </p:nvSpPr>
            <p:spPr>
              <a:xfrm>
                <a:off x="117300" y="76200"/>
                <a:ext cx="3916800" cy="65785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78">
                <a:extLst>
                  <a:ext uri="{FF2B5EF4-FFF2-40B4-BE49-F238E27FC236}">
                    <a16:creationId xmlns:a16="http://schemas.microsoft.com/office/drawing/2014/main" id="{383BE713-54C0-43A9-A518-494109A31B06}"/>
                  </a:ext>
                </a:extLst>
              </p:cNvPr>
              <p:cNvSpPr/>
              <p:nvPr/>
            </p:nvSpPr>
            <p:spPr>
              <a:xfrm>
                <a:off x="2120691" y="1173106"/>
                <a:ext cx="1685545" cy="54823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BB10CBB1-D0DF-4F7E-8F6E-D5184F358E02}"/>
                  </a:ext>
                </a:extLst>
              </p:cNvPr>
              <p:cNvSpPr txBox="1"/>
              <p:nvPr/>
            </p:nvSpPr>
            <p:spPr>
              <a:xfrm>
                <a:off x="2207093" y="1149152"/>
                <a:ext cx="1494119" cy="338554"/>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1" u="none" strike="noStrike" cap="none" spc="0" normalizeH="0" baseline="0">
                    <a:ln>
                      <a:noFill/>
                    </a:ln>
                    <a:solidFill>
                      <a:prstClr val="white"/>
                    </a:solidFill>
                    <a:effectLst/>
                    <a:uLnTx/>
                    <a:uFillTx/>
                    <a:latin typeface="Calibri"/>
                  </a:defRPr>
                </a:lvl1pPr>
              </a:lstStyle>
              <a:p>
                <a:r>
                  <a:rPr lang="en-US" dirty="0">
                    <a:solidFill>
                      <a:schemeClr val="bg1"/>
                    </a:solidFill>
                  </a:rPr>
                  <a:t>DTG-C</a:t>
                </a:r>
              </a:p>
            </p:txBody>
          </p:sp>
          <p:grpSp>
            <p:nvGrpSpPr>
              <p:cNvPr id="12" name="Group 11">
                <a:extLst>
                  <a:ext uri="{FF2B5EF4-FFF2-40B4-BE49-F238E27FC236}">
                    <a16:creationId xmlns:a16="http://schemas.microsoft.com/office/drawing/2014/main" id="{759A984E-670C-4CB2-93EA-C31A902E497C}"/>
                  </a:ext>
                </a:extLst>
              </p:cNvPr>
              <p:cNvGrpSpPr/>
              <p:nvPr/>
            </p:nvGrpSpPr>
            <p:grpSpPr>
              <a:xfrm>
                <a:off x="2222844" y="1452898"/>
                <a:ext cx="1481238" cy="1206668"/>
                <a:chOff x="251997" y="879064"/>
                <a:chExt cx="1881603" cy="1296045"/>
              </a:xfrm>
            </p:grpSpPr>
            <p:sp>
              <p:nvSpPr>
                <p:cNvPr id="78" name="Rounded Rectangle 81">
                  <a:extLst>
                    <a:ext uri="{FF2B5EF4-FFF2-40B4-BE49-F238E27FC236}">
                      <a16:creationId xmlns:a16="http://schemas.microsoft.com/office/drawing/2014/main" id="{AC3750BA-C1CA-462A-88AC-9F40C2F241B9}"/>
                    </a:ext>
                  </a:extLst>
                </p:cNvPr>
                <p:cNvSpPr/>
                <p:nvPr/>
              </p:nvSpPr>
              <p:spPr>
                <a:xfrm>
                  <a:off x="251997" y="883767"/>
                  <a:ext cx="1881603" cy="12913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22DE2941-EB6F-4E75-83B0-08BCD8049614}"/>
                    </a:ext>
                  </a:extLst>
                </p:cNvPr>
                <p:cNvSpPr txBox="1"/>
                <p:nvPr/>
              </p:nvSpPr>
              <p:spPr>
                <a:xfrm>
                  <a:off x="267058" y="879064"/>
                  <a:ext cx="1862896" cy="285955"/>
                </a:xfrm>
                <a:prstGeom prst="rect">
                  <a:avLst/>
                </a:prstGeom>
                <a:noFill/>
              </p:spPr>
              <p:txBody>
                <a:bodyPr wrap="square" rtlCol="0">
                  <a:spAutoFit/>
                </a:bodyPr>
                <a:lstStyle/>
                <a:p>
                  <a:pPr lvl="0" algn="ctr"/>
                  <a:r>
                    <a:rPr kumimoji="0" lang="en-ZA" sz="1100" b="0" i="0" u="none" strike="noStrike" kern="1200" cap="none" spc="0" normalizeH="0" baseline="0" noProof="0" dirty="0">
                      <a:ln>
                        <a:noFill/>
                      </a:ln>
                      <a:solidFill>
                        <a:prstClr val="black"/>
                      </a:solidFill>
                      <a:effectLst/>
                      <a:uLnTx/>
                      <a:uFillTx/>
                      <a:latin typeface="Calibri"/>
                      <a:ea typeface="+mn-ea"/>
                      <a:cs typeface="+mn-cs"/>
                    </a:rPr>
                    <a:t>0 more NTDs</a:t>
                  </a:r>
                  <a:r>
                    <a:rPr lang="en-ZA" sz="1100" baseline="30000" dirty="0">
                      <a:solidFill>
                        <a:prstClr val="black"/>
                      </a:solidFill>
                    </a:rPr>
                    <a:t>#</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3" name="Rounded Rectangle 83">
                <a:extLst>
                  <a:ext uri="{FF2B5EF4-FFF2-40B4-BE49-F238E27FC236}">
                    <a16:creationId xmlns:a16="http://schemas.microsoft.com/office/drawing/2014/main" id="{8D34F259-A95C-45A2-A8F7-45483C454608}"/>
                  </a:ext>
                </a:extLst>
              </p:cNvPr>
              <p:cNvSpPr/>
              <p:nvPr/>
            </p:nvSpPr>
            <p:spPr>
              <a:xfrm>
                <a:off x="2224325" y="2755227"/>
                <a:ext cx="1481237" cy="37904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8D1DF4D5-D539-413E-A57C-1469B661A3C6}"/>
                  </a:ext>
                </a:extLst>
              </p:cNvPr>
              <p:cNvSpPr txBox="1"/>
              <p:nvPr/>
            </p:nvSpPr>
            <p:spPr>
              <a:xfrm>
                <a:off x="2207093" y="3352800"/>
                <a:ext cx="1505223"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prstClr val="black"/>
                    </a:solidFill>
                    <a:effectLst/>
                    <a:uLnTx/>
                    <a:uFillTx/>
                    <a:latin typeface="Calibri"/>
                    <a:ea typeface="+mn-ea"/>
                    <a:cs typeface="+mn-cs"/>
                  </a:rPr>
                  <a:t>5 more men </a:t>
                </a:r>
                <a:r>
                  <a:rPr kumimoji="0" lang="en-US" sz="1100" b="0" i="0" u="none" strike="noStrike" kern="1200" cap="none" spc="0" normalizeH="0" baseline="0" noProof="0" dirty="0">
                    <a:ln>
                      <a:noFill/>
                    </a:ln>
                    <a:solidFill>
                      <a:prstClr val="black"/>
                    </a:solidFill>
                    <a:effectLst/>
                    <a:uLnTx/>
                    <a:uFillTx/>
                    <a:latin typeface="Calibri"/>
                    <a:ea typeface="+mn-ea"/>
                    <a:cs typeface="+mn-cs"/>
                  </a:rPr>
                  <a:t>without</a:t>
                </a:r>
                <a:r>
                  <a:rPr kumimoji="0" lang="en-US" sz="1150" b="0" i="0" u="none" strike="noStrike" kern="1200" cap="none" spc="0" normalizeH="0" baseline="0" noProof="0" dirty="0">
                    <a:ln>
                      <a:noFill/>
                    </a:ln>
                    <a:solidFill>
                      <a:prstClr val="black"/>
                    </a:solidFill>
                    <a:effectLst/>
                    <a:uLnTx/>
                    <a:uFillTx/>
                    <a:latin typeface="Calibri"/>
                    <a:ea typeface="+mn-ea"/>
                    <a:cs typeface="+mn-cs"/>
                  </a:rPr>
                  <a:t> HIV</a:t>
                </a:r>
                <a:endParaRPr kumimoji="0" lang="en-ZA" sz="115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60C368FB-B0AD-491A-B65B-DF065A2BBCF8}"/>
                  </a:ext>
                </a:extLst>
              </p:cNvPr>
              <p:cNvSpPr txBox="1"/>
              <p:nvPr/>
            </p:nvSpPr>
            <p:spPr>
              <a:xfrm>
                <a:off x="2234700" y="2752477"/>
                <a:ext cx="1466511" cy="266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1 more women alive</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003A900A-0EF2-4B6E-9FAA-93B43D1527BB}"/>
                  </a:ext>
                </a:extLst>
              </p:cNvPr>
              <p:cNvSpPr txBox="1"/>
              <p:nvPr/>
            </p:nvSpPr>
            <p:spPr>
              <a:xfrm>
                <a:off x="2222844" y="4953000"/>
                <a:ext cx="150522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0 fewer MTC transmissions*</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EFB13C31-9571-442E-84FA-91935C29D919}"/>
                  </a:ext>
                </a:extLst>
              </p:cNvPr>
              <p:cNvSpPr txBox="1"/>
              <p:nvPr/>
            </p:nvSpPr>
            <p:spPr>
              <a:xfrm>
                <a:off x="2207093" y="5697833"/>
                <a:ext cx="1505223" cy="438504"/>
              </a:xfrm>
              <a:prstGeom prst="rect">
                <a:avLst/>
              </a:prstGeom>
              <a:noFill/>
            </p:spPr>
            <p:txBody>
              <a:bodyPr wrap="square" rtlCol="0">
                <a:spAutoFit/>
              </a:bodyPr>
              <a:lstStyle/>
              <a:p>
                <a:pPr lvl="0" algn="ctr"/>
                <a:r>
                  <a:rPr kumimoji="0" lang="en-US" sz="1100" b="0" i="0" u="none" strike="noStrike" kern="1200" cap="none" spc="0" normalizeH="0" baseline="0" noProof="0" dirty="0">
                    <a:ln>
                      <a:noFill/>
                    </a:ln>
                    <a:solidFill>
                      <a:prstClr val="black"/>
                    </a:solidFill>
                    <a:effectLst/>
                    <a:uLnTx/>
                    <a:uFillTx/>
                    <a:latin typeface="Calibri"/>
                    <a:ea typeface="+mn-ea"/>
                    <a:cs typeface="+mn-cs"/>
                  </a:rPr>
                  <a:t>0 more children alive and HIV-free</a:t>
                </a:r>
                <a:r>
                  <a:rPr lang="en-ZA" sz="1100" dirty="0">
                    <a:solidFill>
                      <a:prstClr val="black"/>
                    </a:solidFill>
                    <a:latin typeface="Calibri"/>
                  </a:rPr>
                  <a:t>*</a:t>
                </a:r>
                <a:endParaRPr kumimoji="0" lang="en-ZA" sz="1100" b="0" i="0" u="none" strike="noStrike" kern="1200" cap="none" spc="0" normalizeH="0" noProof="0" dirty="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B20476BF-6FA5-426A-9B6E-9EA7BB2248F0}"/>
                  </a:ext>
                </a:extLst>
              </p:cNvPr>
              <p:cNvSpPr txBox="1"/>
              <p:nvPr/>
            </p:nvSpPr>
            <p:spPr>
              <a:xfrm>
                <a:off x="2262966" y="2030774"/>
                <a:ext cx="1494119" cy="266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Calibri"/>
                    <a:ea typeface="+mn-ea"/>
                    <a:cs typeface="+mn-cs"/>
                  </a:rPr>
                  <a:t>0 more child deaths</a:t>
                </a:r>
                <a:r>
                  <a:rPr kumimoji="0" lang="en-ZA" sz="1100" b="0" i="0" u="none" strike="noStrike" kern="1200" cap="none" spc="0" normalizeH="0" baseline="30000" noProof="0" dirty="0">
                    <a:ln>
                      <a:noFill/>
                    </a:ln>
                    <a:solidFill>
                      <a:prstClr val="black"/>
                    </a:solidFill>
                    <a:effectLst/>
                    <a:uLnTx/>
                    <a:uFillTx/>
                    <a:latin typeface="Calibri"/>
                    <a:ea typeface="+mn-ea"/>
                    <a:cs typeface="+mn-cs"/>
                  </a:rPr>
                  <a:t>#</a:t>
                </a:r>
              </a:p>
            </p:txBody>
          </p:sp>
          <p:grpSp>
            <p:nvGrpSpPr>
              <p:cNvPr id="19" name="Group 18">
                <a:extLst>
                  <a:ext uri="{FF2B5EF4-FFF2-40B4-BE49-F238E27FC236}">
                    <a16:creationId xmlns:a16="http://schemas.microsoft.com/office/drawing/2014/main" id="{F20FE35B-95FC-49BD-9F39-A342D22B53DD}"/>
                  </a:ext>
                </a:extLst>
              </p:cNvPr>
              <p:cNvGrpSpPr/>
              <p:nvPr/>
            </p:nvGrpSpPr>
            <p:grpSpPr>
              <a:xfrm>
                <a:off x="2310297" y="3737201"/>
                <a:ext cx="807401" cy="379377"/>
                <a:chOff x="990600" y="3772493"/>
                <a:chExt cx="1138138" cy="372787"/>
              </a:xfrm>
            </p:grpSpPr>
            <p:grpSp>
              <p:nvGrpSpPr>
                <p:cNvPr id="70" name="Group 69">
                  <a:extLst>
                    <a:ext uri="{FF2B5EF4-FFF2-40B4-BE49-F238E27FC236}">
                      <a16:creationId xmlns:a16="http://schemas.microsoft.com/office/drawing/2014/main" id="{AEC99717-2B45-40B4-B654-B4DAA99E86DA}"/>
                    </a:ext>
                  </a:extLst>
                </p:cNvPr>
                <p:cNvGrpSpPr/>
                <p:nvPr/>
              </p:nvGrpSpPr>
              <p:grpSpPr>
                <a:xfrm>
                  <a:off x="990600" y="3772493"/>
                  <a:ext cx="907132" cy="372787"/>
                  <a:chOff x="1105789" y="3772493"/>
                  <a:chExt cx="907132" cy="372787"/>
                </a:xfrm>
              </p:grpSpPr>
              <p:grpSp>
                <p:nvGrpSpPr>
                  <p:cNvPr id="72" name="Group 71">
                    <a:extLst>
                      <a:ext uri="{FF2B5EF4-FFF2-40B4-BE49-F238E27FC236}">
                        <a16:creationId xmlns:a16="http://schemas.microsoft.com/office/drawing/2014/main" id="{C1000283-EC3A-4D4A-A94D-453C5E2C30D8}"/>
                      </a:ext>
                    </a:extLst>
                  </p:cNvPr>
                  <p:cNvGrpSpPr/>
                  <p:nvPr/>
                </p:nvGrpSpPr>
                <p:grpSpPr>
                  <a:xfrm>
                    <a:off x="1105789" y="3775212"/>
                    <a:ext cx="445122" cy="370068"/>
                    <a:chOff x="1105789" y="3775212"/>
                    <a:chExt cx="445122" cy="370068"/>
                  </a:xfrm>
                </p:grpSpPr>
                <p:pic>
                  <p:nvPicPr>
                    <p:cNvPr id="76" name="Picture 11">
                      <a:extLst>
                        <a:ext uri="{FF2B5EF4-FFF2-40B4-BE49-F238E27FC236}">
                          <a16:creationId xmlns:a16="http://schemas.microsoft.com/office/drawing/2014/main" id="{471EB7E1-AE08-4777-8468-117A8FE04B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11">
                      <a:extLst>
                        <a:ext uri="{FF2B5EF4-FFF2-40B4-BE49-F238E27FC236}">
                          <a16:creationId xmlns:a16="http://schemas.microsoft.com/office/drawing/2014/main" id="{8CF3A578-FF1E-47D9-8C5E-E912650751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3" name="Group 72">
                    <a:extLst>
                      <a:ext uri="{FF2B5EF4-FFF2-40B4-BE49-F238E27FC236}">
                        <a16:creationId xmlns:a16="http://schemas.microsoft.com/office/drawing/2014/main" id="{AC8CF100-11D6-451E-A5E0-C6C1F8C927F6}"/>
                      </a:ext>
                    </a:extLst>
                  </p:cNvPr>
                  <p:cNvGrpSpPr/>
                  <p:nvPr/>
                </p:nvGrpSpPr>
                <p:grpSpPr>
                  <a:xfrm>
                    <a:off x="1567799" y="3772493"/>
                    <a:ext cx="445122" cy="370068"/>
                    <a:chOff x="1105789" y="3775212"/>
                    <a:chExt cx="445122" cy="370068"/>
                  </a:xfrm>
                </p:grpSpPr>
                <p:pic>
                  <p:nvPicPr>
                    <p:cNvPr id="74" name="Picture 11">
                      <a:extLst>
                        <a:ext uri="{FF2B5EF4-FFF2-40B4-BE49-F238E27FC236}">
                          <a16:creationId xmlns:a16="http://schemas.microsoft.com/office/drawing/2014/main" id="{922D03B6-13A2-4B6D-A007-C31597AD75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11">
                      <a:extLst>
                        <a:ext uri="{FF2B5EF4-FFF2-40B4-BE49-F238E27FC236}">
                          <a16:creationId xmlns:a16="http://schemas.microsoft.com/office/drawing/2014/main" id="{1AAE884E-9E7C-4CF3-AF67-24B73EE290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71" name="Picture 11">
                  <a:extLst>
                    <a:ext uri="{FF2B5EF4-FFF2-40B4-BE49-F238E27FC236}">
                      <a16:creationId xmlns:a16="http://schemas.microsoft.com/office/drawing/2014/main" id="{76F9CA27-9970-4EF9-938E-193F27B763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4620" y="3775213"/>
                  <a:ext cx="214118"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Rounded Rectangle 25">
                <a:extLst>
                  <a:ext uri="{FF2B5EF4-FFF2-40B4-BE49-F238E27FC236}">
                    <a16:creationId xmlns:a16="http://schemas.microsoft.com/office/drawing/2014/main" id="{6433BD00-1359-4AEE-B434-4301B5D26035}"/>
                  </a:ext>
                </a:extLst>
              </p:cNvPr>
              <p:cNvSpPr/>
              <p:nvPr/>
            </p:nvSpPr>
            <p:spPr>
              <a:xfrm>
                <a:off x="320220" y="1177944"/>
                <a:ext cx="1685545" cy="54823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2ED848D2-DEB4-4F4E-B7A6-285031E0A326}"/>
                  </a:ext>
                </a:extLst>
              </p:cNvPr>
              <p:cNvSpPr txBox="1"/>
              <p:nvPr/>
            </p:nvSpPr>
            <p:spPr>
              <a:xfrm>
                <a:off x="406622" y="1153990"/>
                <a:ext cx="149411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chemeClr val="bg1"/>
                    </a:solidFill>
                    <a:effectLst/>
                    <a:uLnTx/>
                    <a:uFillTx/>
                    <a:latin typeface="Calibri"/>
                    <a:ea typeface="+mn-ea"/>
                    <a:cs typeface="+mn-cs"/>
                  </a:rPr>
                  <a:t>DTG</a:t>
                </a:r>
              </a:p>
            </p:txBody>
          </p:sp>
          <p:grpSp>
            <p:nvGrpSpPr>
              <p:cNvPr id="22" name="Group 21">
                <a:extLst>
                  <a:ext uri="{FF2B5EF4-FFF2-40B4-BE49-F238E27FC236}">
                    <a16:creationId xmlns:a16="http://schemas.microsoft.com/office/drawing/2014/main" id="{8DA9D3DA-50D6-4143-90E6-A24DD478FE14}"/>
                  </a:ext>
                </a:extLst>
              </p:cNvPr>
              <p:cNvGrpSpPr/>
              <p:nvPr/>
            </p:nvGrpSpPr>
            <p:grpSpPr>
              <a:xfrm>
                <a:off x="422374" y="1457736"/>
                <a:ext cx="1481238" cy="1206668"/>
                <a:chOff x="251997" y="879064"/>
                <a:chExt cx="1881603" cy="1296045"/>
              </a:xfrm>
            </p:grpSpPr>
            <p:sp>
              <p:nvSpPr>
                <p:cNvPr id="67" name="Rounded Rectangle 24">
                  <a:extLst>
                    <a:ext uri="{FF2B5EF4-FFF2-40B4-BE49-F238E27FC236}">
                      <a16:creationId xmlns:a16="http://schemas.microsoft.com/office/drawing/2014/main" id="{256B031B-A3FF-445E-B812-3A69CD25742C}"/>
                    </a:ext>
                  </a:extLst>
                </p:cNvPr>
                <p:cNvSpPr/>
                <p:nvPr/>
              </p:nvSpPr>
              <p:spPr>
                <a:xfrm>
                  <a:off x="251997" y="883767"/>
                  <a:ext cx="1881603" cy="12913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pic>
              <p:nvPicPr>
                <p:cNvPr id="68" name="Picture 67">
                  <a:extLst>
                    <a:ext uri="{FF2B5EF4-FFF2-40B4-BE49-F238E27FC236}">
                      <a16:creationId xmlns:a16="http://schemas.microsoft.com/office/drawing/2014/main" id="{3D27170D-C594-404C-A089-767A15A0D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110" y="1128064"/>
                  <a:ext cx="360609" cy="386665"/>
                </a:xfrm>
                <a:prstGeom prst="rect">
                  <a:avLst/>
                </a:prstGeom>
              </p:spPr>
            </p:pic>
            <p:sp>
              <p:nvSpPr>
                <p:cNvPr id="69" name="TextBox 68">
                  <a:extLst>
                    <a:ext uri="{FF2B5EF4-FFF2-40B4-BE49-F238E27FC236}">
                      <a16:creationId xmlns:a16="http://schemas.microsoft.com/office/drawing/2014/main" id="{F0524E6F-54FB-4695-B932-93B85C01D4E6}"/>
                    </a:ext>
                  </a:extLst>
                </p:cNvPr>
                <p:cNvSpPr txBox="1"/>
                <p:nvPr/>
              </p:nvSpPr>
              <p:spPr>
                <a:xfrm>
                  <a:off x="267058" y="879064"/>
                  <a:ext cx="1862895" cy="2809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Calibri"/>
                      <a:ea typeface="+mn-ea"/>
                      <a:cs typeface="+mn-cs"/>
                    </a:rPr>
                    <a:t>1 more NTDs</a:t>
                  </a:r>
                </a:p>
              </p:txBody>
            </p:sp>
          </p:grpSp>
          <p:sp>
            <p:nvSpPr>
              <p:cNvPr id="23" name="Rounded Rectangle 37">
                <a:extLst>
                  <a:ext uri="{FF2B5EF4-FFF2-40B4-BE49-F238E27FC236}">
                    <a16:creationId xmlns:a16="http://schemas.microsoft.com/office/drawing/2014/main" id="{36391EDD-33B7-4846-8D85-E0B594BC749C}"/>
                  </a:ext>
                </a:extLst>
              </p:cNvPr>
              <p:cNvSpPr/>
              <p:nvPr/>
            </p:nvSpPr>
            <p:spPr>
              <a:xfrm>
                <a:off x="423855" y="2760065"/>
                <a:ext cx="1481237" cy="37904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371F7BE6-7F0F-484E-B2FE-1651025CA4FB}"/>
                  </a:ext>
                </a:extLst>
              </p:cNvPr>
              <p:cNvSpPr txBox="1"/>
              <p:nvPr/>
            </p:nvSpPr>
            <p:spPr>
              <a:xfrm>
                <a:off x="406622" y="3352800"/>
                <a:ext cx="1505223"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prstClr val="black"/>
                    </a:solidFill>
                    <a:effectLst/>
                    <a:uLnTx/>
                    <a:uFillTx/>
                    <a:latin typeface="Calibri"/>
                    <a:ea typeface="+mn-ea"/>
                    <a:cs typeface="+mn-cs"/>
                  </a:rPr>
                  <a:t>13 more men </a:t>
                </a:r>
                <a:r>
                  <a:rPr kumimoji="0" lang="en-US" sz="1100" b="0" i="0" u="none" strike="noStrike" kern="1200" cap="none" spc="0" normalizeH="0" baseline="0" noProof="0" dirty="0">
                    <a:ln>
                      <a:noFill/>
                    </a:ln>
                    <a:solidFill>
                      <a:prstClr val="black"/>
                    </a:solidFill>
                    <a:effectLst/>
                    <a:uLnTx/>
                    <a:uFillTx/>
                    <a:latin typeface="Calibri"/>
                    <a:ea typeface="+mn-ea"/>
                    <a:cs typeface="+mn-cs"/>
                  </a:rPr>
                  <a:t>without</a:t>
                </a:r>
                <a:r>
                  <a:rPr kumimoji="0" lang="en-US" sz="1150" b="0" i="0" u="none" strike="noStrike" kern="1200" cap="none" spc="0" normalizeH="0" baseline="0" noProof="0" dirty="0">
                    <a:ln>
                      <a:noFill/>
                    </a:ln>
                    <a:solidFill>
                      <a:prstClr val="black"/>
                    </a:solidFill>
                    <a:effectLst/>
                    <a:uLnTx/>
                    <a:uFillTx/>
                    <a:latin typeface="Calibri"/>
                    <a:ea typeface="+mn-ea"/>
                    <a:cs typeface="+mn-cs"/>
                  </a:rPr>
                  <a:t> HIV</a:t>
                </a:r>
                <a:endParaRPr kumimoji="0" lang="en-ZA" sz="115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0BF35C49-A009-47F6-BF23-C9698EC5C892}"/>
                  </a:ext>
                </a:extLst>
              </p:cNvPr>
              <p:cNvSpPr txBox="1"/>
              <p:nvPr/>
            </p:nvSpPr>
            <p:spPr>
              <a:xfrm>
                <a:off x="434230" y="2757316"/>
                <a:ext cx="1466511" cy="266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3 more women alive</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03702A0D-5BC0-4CD1-BA16-9FDB17083027}"/>
                  </a:ext>
                </a:extLst>
              </p:cNvPr>
              <p:cNvSpPr txBox="1"/>
              <p:nvPr/>
            </p:nvSpPr>
            <p:spPr>
              <a:xfrm>
                <a:off x="424119" y="4953000"/>
                <a:ext cx="150522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Calibri"/>
                  </a:rPr>
                  <a:t>3</a:t>
                </a:r>
                <a:r>
                  <a:rPr kumimoji="0" lang="en-US" sz="1100" b="0" i="0" u="none" strike="noStrike" kern="1200" cap="none" spc="0" normalizeH="0" baseline="0" noProof="0" dirty="0">
                    <a:ln>
                      <a:noFill/>
                    </a:ln>
                    <a:solidFill>
                      <a:prstClr val="black"/>
                    </a:solidFill>
                    <a:effectLst/>
                    <a:uLnTx/>
                    <a:uFillTx/>
                    <a:latin typeface="Calibri"/>
                    <a:ea typeface="+mn-ea"/>
                    <a:cs typeface="+mn-cs"/>
                  </a:rPr>
                  <a:t> fewer MTC transmissions</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D9F9F23D-B6A0-44AB-9A1D-F303784836E5}"/>
                  </a:ext>
                </a:extLst>
              </p:cNvPr>
              <p:cNvSpPr txBox="1"/>
              <p:nvPr/>
            </p:nvSpPr>
            <p:spPr>
              <a:xfrm>
                <a:off x="406622" y="5702671"/>
                <a:ext cx="1505223" cy="4385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3 more children alive and HIV-free</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
                <a:extLst>
                  <a:ext uri="{FF2B5EF4-FFF2-40B4-BE49-F238E27FC236}">
                    <a16:creationId xmlns:a16="http://schemas.microsoft.com/office/drawing/2014/main" id="{95D35B83-E03D-40DE-91AB-82884B97597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5990" y="5353964"/>
                <a:ext cx="268290" cy="36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Group 28">
                <a:extLst>
                  <a:ext uri="{FF2B5EF4-FFF2-40B4-BE49-F238E27FC236}">
                    <a16:creationId xmlns:a16="http://schemas.microsoft.com/office/drawing/2014/main" id="{5C7030A2-B9EE-47D5-B70C-E378DFCA40CC}"/>
                  </a:ext>
                </a:extLst>
              </p:cNvPr>
              <p:cNvGrpSpPr/>
              <p:nvPr/>
            </p:nvGrpSpPr>
            <p:grpSpPr>
              <a:xfrm>
                <a:off x="509826" y="3742039"/>
                <a:ext cx="1299028" cy="379377"/>
                <a:chOff x="990600" y="3772493"/>
                <a:chExt cx="1831152" cy="372787"/>
              </a:xfrm>
            </p:grpSpPr>
            <p:grpSp>
              <p:nvGrpSpPr>
                <p:cNvPr id="53" name="Group 52">
                  <a:extLst>
                    <a:ext uri="{FF2B5EF4-FFF2-40B4-BE49-F238E27FC236}">
                      <a16:creationId xmlns:a16="http://schemas.microsoft.com/office/drawing/2014/main" id="{24061397-E8D0-4206-9E9B-3726FEAAF33E}"/>
                    </a:ext>
                  </a:extLst>
                </p:cNvPr>
                <p:cNvGrpSpPr/>
                <p:nvPr/>
              </p:nvGrpSpPr>
              <p:grpSpPr>
                <a:xfrm>
                  <a:off x="990600" y="3772493"/>
                  <a:ext cx="907132" cy="372787"/>
                  <a:chOff x="1105789" y="3772493"/>
                  <a:chExt cx="907132" cy="372787"/>
                </a:xfrm>
              </p:grpSpPr>
              <p:grpSp>
                <p:nvGrpSpPr>
                  <p:cNvPr id="61" name="Group 60">
                    <a:extLst>
                      <a:ext uri="{FF2B5EF4-FFF2-40B4-BE49-F238E27FC236}">
                        <a16:creationId xmlns:a16="http://schemas.microsoft.com/office/drawing/2014/main" id="{B02A7107-6CAC-40F5-BE9B-532DB634B012}"/>
                      </a:ext>
                    </a:extLst>
                  </p:cNvPr>
                  <p:cNvGrpSpPr/>
                  <p:nvPr/>
                </p:nvGrpSpPr>
                <p:grpSpPr>
                  <a:xfrm>
                    <a:off x="1105789" y="3775212"/>
                    <a:ext cx="445122" cy="370068"/>
                    <a:chOff x="1105789" y="3775212"/>
                    <a:chExt cx="445122" cy="370068"/>
                  </a:xfrm>
                </p:grpSpPr>
                <p:pic>
                  <p:nvPicPr>
                    <p:cNvPr id="65" name="Picture 11">
                      <a:extLst>
                        <a:ext uri="{FF2B5EF4-FFF2-40B4-BE49-F238E27FC236}">
                          <a16:creationId xmlns:a16="http://schemas.microsoft.com/office/drawing/2014/main" id="{9DD2D68E-6918-4C14-8046-4EABF77E42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11">
                      <a:extLst>
                        <a:ext uri="{FF2B5EF4-FFF2-40B4-BE49-F238E27FC236}">
                          <a16:creationId xmlns:a16="http://schemas.microsoft.com/office/drawing/2014/main" id="{A4C49F7D-B642-449F-A929-5A1E6D3298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2" name="Group 61">
                    <a:extLst>
                      <a:ext uri="{FF2B5EF4-FFF2-40B4-BE49-F238E27FC236}">
                        <a16:creationId xmlns:a16="http://schemas.microsoft.com/office/drawing/2014/main" id="{A1973AEB-B312-4C27-BE13-2DBDA465C51A}"/>
                      </a:ext>
                    </a:extLst>
                  </p:cNvPr>
                  <p:cNvGrpSpPr/>
                  <p:nvPr/>
                </p:nvGrpSpPr>
                <p:grpSpPr>
                  <a:xfrm>
                    <a:off x="1567799" y="3772493"/>
                    <a:ext cx="445122" cy="370068"/>
                    <a:chOff x="1105789" y="3775212"/>
                    <a:chExt cx="445122" cy="370068"/>
                  </a:xfrm>
                </p:grpSpPr>
                <p:pic>
                  <p:nvPicPr>
                    <p:cNvPr id="63" name="Picture 11">
                      <a:extLst>
                        <a:ext uri="{FF2B5EF4-FFF2-40B4-BE49-F238E27FC236}">
                          <a16:creationId xmlns:a16="http://schemas.microsoft.com/office/drawing/2014/main" id="{36A72702-7BF1-4DC0-A8AC-A83187E25A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11">
                      <a:extLst>
                        <a:ext uri="{FF2B5EF4-FFF2-40B4-BE49-F238E27FC236}">
                          <a16:creationId xmlns:a16="http://schemas.microsoft.com/office/drawing/2014/main" id="{0803B12B-C09B-4C4A-96BF-B34DE38DB1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54" name="Group 53">
                  <a:extLst>
                    <a:ext uri="{FF2B5EF4-FFF2-40B4-BE49-F238E27FC236}">
                      <a16:creationId xmlns:a16="http://schemas.microsoft.com/office/drawing/2014/main" id="{D7E39012-DE04-452E-84D0-DE9F20474468}"/>
                    </a:ext>
                  </a:extLst>
                </p:cNvPr>
                <p:cNvGrpSpPr/>
                <p:nvPr/>
              </p:nvGrpSpPr>
              <p:grpSpPr>
                <a:xfrm>
                  <a:off x="1914620" y="3772493"/>
                  <a:ext cx="907132" cy="372787"/>
                  <a:chOff x="1105789" y="3772493"/>
                  <a:chExt cx="907132" cy="372787"/>
                </a:xfrm>
              </p:grpSpPr>
              <p:grpSp>
                <p:nvGrpSpPr>
                  <p:cNvPr id="55" name="Group 54">
                    <a:extLst>
                      <a:ext uri="{FF2B5EF4-FFF2-40B4-BE49-F238E27FC236}">
                        <a16:creationId xmlns:a16="http://schemas.microsoft.com/office/drawing/2014/main" id="{FD0088C3-DC87-4D78-9AF4-A69F1C1FCDFB}"/>
                      </a:ext>
                    </a:extLst>
                  </p:cNvPr>
                  <p:cNvGrpSpPr/>
                  <p:nvPr/>
                </p:nvGrpSpPr>
                <p:grpSpPr>
                  <a:xfrm>
                    <a:off x="1105789" y="3775212"/>
                    <a:ext cx="445122" cy="370068"/>
                    <a:chOff x="1105789" y="3775212"/>
                    <a:chExt cx="445122" cy="370068"/>
                  </a:xfrm>
                </p:grpSpPr>
                <p:pic>
                  <p:nvPicPr>
                    <p:cNvPr id="59" name="Picture 11">
                      <a:extLst>
                        <a:ext uri="{FF2B5EF4-FFF2-40B4-BE49-F238E27FC236}">
                          <a16:creationId xmlns:a16="http://schemas.microsoft.com/office/drawing/2014/main" id="{68346310-5E83-4483-B166-B8C192E366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11">
                      <a:extLst>
                        <a:ext uri="{FF2B5EF4-FFF2-40B4-BE49-F238E27FC236}">
                          <a16:creationId xmlns:a16="http://schemas.microsoft.com/office/drawing/2014/main" id="{DFAA0F34-EA81-4B54-833F-F801B2F10B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Group 55">
                    <a:extLst>
                      <a:ext uri="{FF2B5EF4-FFF2-40B4-BE49-F238E27FC236}">
                        <a16:creationId xmlns:a16="http://schemas.microsoft.com/office/drawing/2014/main" id="{CB0D6A10-1ECE-49A5-9931-9AEB4815B91B}"/>
                      </a:ext>
                    </a:extLst>
                  </p:cNvPr>
                  <p:cNvGrpSpPr/>
                  <p:nvPr/>
                </p:nvGrpSpPr>
                <p:grpSpPr>
                  <a:xfrm>
                    <a:off x="1567799" y="3772493"/>
                    <a:ext cx="445122" cy="370068"/>
                    <a:chOff x="1105789" y="3775212"/>
                    <a:chExt cx="445122" cy="370068"/>
                  </a:xfrm>
                </p:grpSpPr>
                <p:pic>
                  <p:nvPicPr>
                    <p:cNvPr id="57" name="Picture 11">
                      <a:extLst>
                        <a:ext uri="{FF2B5EF4-FFF2-40B4-BE49-F238E27FC236}">
                          <a16:creationId xmlns:a16="http://schemas.microsoft.com/office/drawing/2014/main" id="{1C3F36BB-2BE1-4F51-93A5-442C9E2112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11">
                      <a:extLst>
                        <a:ext uri="{FF2B5EF4-FFF2-40B4-BE49-F238E27FC236}">
                          <a16:creationId xmlns:a16="http://schemas.microsoft.com/office/drawing/2014/main" id="{21734707-A81D-46E6-8E18-8A43D55327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30" name="Group 29">
                <a:extLst>
                  <a:ext uri="{FF2B5EF4-FFF2-40B4-BE49-F238E27FC236}">
                    <a16:creationId xmlns:a16="http://schemas.microsoft.com/office/drawing/2014/main" id="{E22A532F-08BB-4A48-A261-25EC00982DF9}"/>
                  </a:ext>
                </a:extLst>
              </p:cNvPr>
              <p:cNvGrpSpPr/>
              <p:nvPr/>
            </p:nvGrpSpPr>
            <p:grpSpPr>
              <a:xfrm>
                <a:off x="509826" y="4165480"/>
                <a:ext cx="807401" cy="379377"/>
                <a:chOff x="990600" y="3772493"/>
                <a:chExt cx="1138138" cy="372787"/>
              </a:xfrm>
            </p:grpSpPr>
            <p:grpSp>
              <p:nvGrpSpPr>
                <p:cNvPr id="45" name="Group 44">
                  <a:extLst>
                    <a:ext uri="{FF2B5EF4-FFF2-40B4-BE49-F238E27FC236}">
                      <a16:creationId xmlns:a16="http://schemas.microsoft.com/office/drawing/2014/main" id="{A2D02FF2-0F78-42BD-AF79-0A75960022DB}"/>
                    </a:ext>
                  </a:extLst>
                </p:cNvPr>
                <p:cNvGrpSpPr/>
                <p:nvPr/>
              </p:nvGrpSpPr>
              <p:grpSpPr>
                <a:xfrm>
                  <a:off x="990600" y="3772493"/>
                  <a:ext cx="907132" cy="372787"/>
                  <a:chOff x="1105789" y="3772493"/>
                  <a:chExt cx="907132" cy="372787"/>
                </a:xfrm>
              </p:grpSpPr>
              <p:grpSp>
                <p:nvGrpSpPr>
                  <p:cNvPr id="47" name="Group 46">
                    <a:extLst>
                      <a:ext uri="{FF2B5EF4-FFF2-40B4-BE49-F238E27FC236}">
                        <a16:creationId xmlns:a16="http://schemas.microsoft.com/office/drawing/2014/main" id="{5A9C73B4-0782-4449-9659-3FF1173127A2}"/>
                      </a:ext>
                    </a:extLst>
                  </p:cNvPr>
                  <p:cNvGrpSpPr/>
                  <p:nvPr/>
                </p:nvGrpSpPr>
                <p:grpSpPr>
                  <a:xfrm>
                    <a:off x="1105789" y="3775212"/>
                    <a:ext cx="445122" cy="370068"/>
                    <a:chOff x="1105789" y="3775212"/>
                    <a:chExt cx="445122" cy="370068"/>
                  </a:xfrm>
                </p:grpSpPr>
                <p:pic>
                  <p:nvPicPr>
                    <p:cNvPr id="51" name="Picture 11">
                      <a:extLst>
                        <a:ext uri="{FF2B5EF4-FFF2-40B4-BE49-F238E27FC236}">
                          <a16:creationId xmlns:a16="http://schemas.microsoft.com/office/drawing/2014/main" id="{A349E184-EB3B-41DB-A86F-E2ADDA0E41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1">
                      <a:extLst>
                        <a:ext uri="{FF2B5EF4-FFF2-40B4-BE49-F238E27FC236}">
                          <a16:creationId xmlns:a16="http://schemas.microsoft.com/office/drawing/2014/main" id="{03119E44-9DC0-46C2-A295-3152C34EFB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8" name="Group 47">
                    <a:extLst>
                      <a:ext uri="{FF2B5EF4-FFF2-40B4-BE49-F238E27FC236}">
                        <a16:creationId xmlns:a16="http://schemas.microsoft.com/office/drawing/2014/main" id="{76A0A9F2-2A3B-4ADC-BF5C-2576A509C65A}"/>
                      </a:ext>
                    </a:extLst>
                  </p:cNvPr>
                  <p:cNvGrpSpPr/>
                  <p:nvPr/>
                </p:nvGrpSpPr>
                <p:grpSpPr>
                  <a:xfrm>
                    <a:off x="1567799" y="3772493"/>
                    <a:ext cx="445122" cy="370068"/>
                    <a:chOff x="1105789" y="3775212"/>
                    <a:chExt cx="445122" cy="370068"/>
                  </a:xfrm>
                </p:grpSpPr>
                <p:pic>
                  <p:nvPicPr>
                    <p:cNvPr id="49" name="Picture 11">
                      <a:extLst>
                        <a:ext uri="{FF2B5EF4-FFF2-40B4-BE49-F238E27FC236}">
                          <a16:creationId xmlns:a16="http://schemas.microsoft.com/office/drawing/2014/main" id="{36B1B8EB-6048-4238-86F2-38E7809C1C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1">
                      <a:extLst>
                        <a:ext uri="{FF2B5EF4-FFF2-40B4-BE49-F238E27FC236}">
                          <a16:creationId xmlns:a16="http://schemas.microsoft.com/office/drawing/2014/main" id="{5A6DABEE-C90B-4E4A-8B14-CBD6B6F3BD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46" name="Picture 11">
                  <a:extLst>
                    <a:ext uri="{FF2B5EF4-FFF2-40B4-BE49-F238E27FC236}">
                      <a16:creationId xmlns:a16="http://schemas.microsoft.com/office/drawing/2014/main" id="{29C027C1-AB39-4713-8F2B-F617BA9FCE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4620" y="3775213"/>
                  <a:ext cx="214118"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Group 30">
                <a:extLst>
                  <a:ext uri="{FF2B5EF4-FFF2-40B4-BE49-F238E27FC236}">
                    <a16:creationId xmlns:a16="http://schemas.microsoft.com/office/drawing/2014/main" id="{D0D43BBF-94DA-4BD4-9F16-FCABEBB819E7}"/>
                  </a:ext>
                </a:extLst>
              </p:cNvPr>
              <p:cNvGrpSpPr/>
              <p:nvPr/>
            </p:nvGrpSpPr>
            <p:grpSpPr>
              <a:xfrm>
                <a:off x="509826" y="3018191"/>
                <a:ext cx="479648" cy="366364"/>
                <a:chOff x="1035463" y="3077152"/>
                <a:chExt cx="676127" cy="360000"/>
              </a:xfrm>
            </p:grpSpPr>
            <p:grpSp>
              <p:nvGrpSpPr>
                <p:cNvPr id="41" name="Group 40">
                  <a:extLst>
                    <a:ext uri="{FF2B5EF4-FFF2-40B4-BE49-F238E27FC236}">
                      <a16:creationId xmlns:a16="http://schemas.microsoft.com/office/drawing/2014/main" id="{DC1D5B76-705E-43D5-A5DD-52F9274878B9}"/>
                    </a:ext>
                  </a:extLst>
                </p:cNvPr>
                <p:cNvGrpSpPr/>
                <p:nvPr/>
              </p:nvGrpSpPr>
              <p:grpSpPr>
                <a:xfrm>
                  <a:off x="1035463" y="3077152"/>
                  <a:ext cx="445122" cy="360000"/>
                  <a:chOff x="1035463" y="3077152"/>
                  <a:chExt cx="445122" cy="360000"/>
                </a:xfrm>
              </p:grpSpPr>
              <p:pic>
                <p:nvPicPr>
                  <p:cNvPr id="43" name="Picture 42">
                    <a:extLst>
                      <a:ext uri="{FF2B5EF4-FFF2-40B4-BE49-F238E27FC236}">
                        <a16:creationId xmlns:a16="http://schemas.microsoft.com/office/drawing/2014/main" id="{EF83C1C2-19CA-4C0B-B8F7-CB75E6E59F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5463" y="3077152"/>
                    <a:ext cx="214117" cy="360000"/>
                  </a:xfrm>
                  <a:prstGeom prst="rect">
                    <a:avLst/>
                  </a:prstGeom>
                </p:spPr>
              </p:pic>
              <p:pic>
                <p:nvPicPr>
                  <p:cNvPr id="44" name="Picture 43">
                    <a:extLst>
                      <a:ext uri="{FF2B5EF4-FFF2-40B4-BE49-F238E27FC236}">
                        <a16:creationId xmlns:a16="http://schemas.microsoft.com/office/drawing/2014/main" id="{59D233F7-02F5-4033-A708-7A24A445CF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6468" y="3077152"/>
                    <a:ext cx="214117" cy="360000"/>
                  </a:xfrm>
                  <a:prstGeom prst="rect">
                    <a:avLst/>
                  </a:prstGeom>
                </p:spPr>
              </p:pic>
            </p:grpSp>
            <p:pic>
              <p:nvPicPr>
                <p:cNvPr id="42" name="Picture 41">
                  <a:extLst>
                    <a:ext uri="{FF2B5EF4-FFF2-40B4-BE49-F238E27FC236}">
                      <a16:creationId xmlns:a16="http://schemas.microsoft.com/office/drawing/2014/main" id="{A9C73116-84CF-410E-8061-F980DEF9F4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7473" y="3077152"/>
                  <a:ext cx="214117" cy="360000"/>
                </a:xfrm>
                <a:prstGeom prst="rect">
                  <a:avLst/>
                </a:prstGeom>
              </p:spPr>
            </p:pic>
          </p:grpSp>
          <p:pic>
            <p:nvPicPr>
              <p:cNvPr id="32" name="Picture 2">
                <a:extLst>
                  <a:ext uri="{FF2B5EF4-FFF2-40B4-BE49-F238E27FC236}">
                    <a16:creationId xmlns:a16="http://schemas.microsoft.com/office/drawing/2014/main" id="{9828E39C-2573-4748-9E41-7B8F00AA215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9482" y="5353964"/>
                <a:ext cx="268290" cy="36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a:extLst>
                  <a:ext uri="{FF2B5EF4-FFF2-40B4-BE49-F238E27FC236}">
                    <a16:creationId xmlns:a16="http://schemas.microsoft.com/office/drawing/2014/main" id="{708C1938-95F9-449B-8A39-22EC0A97FE6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4188" y="5347139"/>
                <a:ext cx="261331"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a:extLst>
                  <a:ext uri="{FF2B5EF4-FFF2-40B4-BE49-F238E27FC236}">
                    <a16:creationId xmlns:a16="http://schemas.microsoft.com/office/drawing/2014/main" id="{92FA78F9-98FB-403D-B55D-494A03BFEDE8}"/>
                  </a:ext>
                </a:extLst>
              </p:cNvPr>
              <p:cNvGrpSpPr/>
              <p:nvPr/>
            </p:nvGrpSpPr>
            <p:grpSpPr>
              <a:xfrm>
                <a:off x="475989" y="6083010"/>
                <a:ext cx="471783" cy="370832"/>
                <a:chOff x="475989" y="6083010"/>
                <a:chExt cx="471783" cy="370832"/>
              </a:xfrm>
            </p:grpSpPr>
            <p:pic>
              <p:nvPicPr>
                <p:cNvPr id="39" name="Picture 14">
                  <a:extLst>
                    <a:ext uri="{FF2B5EF4-FFF2-40B4-BE49-F238E27FC236}">
                      <a16:creationId xmlns:a16="http://schemas.microsoft.com/office/drawing/2014/main" id="{EC8A901B-2F29-4797-B364-17D90F12E0C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75989" y="6083010"/>
                  <a:ext cx="268290" cy="36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4">
                  <a:extLst>
                    <a:ext uri="{FF2B5EF4-FFF2-40B4-BE49-F238E27FC236}">
                      <a16:creationId xmlns:a16="http://schemas.microsoft.com/office/drawing/2014/main" id="{FF9F6211-01FA-46D7-937B-4F7F5A5B27D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79482" y="6087478"/>
                  <a:ext cx="268290" cy="36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14">
                <a:extLst>
                  <a:ext uri="{FF2B5EF4-FFF2-40B4-BE49-F238E27FC236}">
                    <a16:creationId xmlns:a16="http://schemas.microsoft.com/office/drawing/2014/main" id="{81B9F099-D04C-4F70-BFFA-A744DB4486C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94864" y="6086800"/>
                <a:ext cx="268290" cy="36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a:extLst>
                  <a:ext uri="{FF2B5EF4-FFF2-40B4-BE49-F238E27FC236}">
                    <a16:creationId xmlns:a16="http://schemas.microsoft.com/office/drawing/2014/main" id="{91CDA162-E5C3-4AA7-8515-82150EB1CB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7886" y="3014597"/>
                <a:ext cx="151896" cy="366364"/>
              </a:xfrm>
              <a:prstGeom prst="rect">
                <a:avLst/>
              </a:prstGeom>
            </p:spPr>
          </p:pic>
          <p:sp>
            <p:nvSpPr>
              <p:cNvPr id="37" name="TextBox 36">
                <a:extLst>
                  <a:ext uri="{FF2B5EF4-FFF2-40B4-BE49-F238E27FC236}">
                    <a16:creationId xmlns:a16="http://schemas.microsoft.com/office/drawing/2014/main" id="{D7117D1C-9557-476A-A7CB-8151B4EC18EA}"/>
                  </a:ext>
                </a:extLst>
              </p:cNvPr>
              <p:cNvSpPr txBox="1"/>
              <p:nvPr/>
            </p:nvSpPr>
            <p:spPr>
              <a:xfrm>
                <a:off x="2357" y="57528"/>
                <a:ext cx="4108304" cy="1046440"/>
              </a:xfrm>
              <a:prstGeom prst="rect">
                <a:avLst/>
              </a:prstGeom>
              <a:noFill/>
            </p:spPr>
            <p:txBody>
              <a:bodyPr wrap="square" rtlCol="0">
                <a:spAutoFit/>
              </a:bodyPr>
              <a:lstStyle/>
              <a:p>
                <a:pPr lvl="0" algn="ctr"/>
                <a:r>
                  <a:rPr lang="en-US" b="1" dirty="0"/>
                  <a:t>CEPAC: May 2019 </a:t>
                </a:r>
                <a:r>
                  <a:rPr lang="en-US" b="1" dirty="0" err="1"/>
                  <a:t>Tsepamo</a:t>
                </a:r>
                <a:endParaRPr lang="en-US" b="1" dirty="0"/>
              </a:p>
              <a:p>
                <a:pPr lvl="0" algn="ctr"/>
                <a:r>
                  <a:rPr lang="en-US" b="1" dirty="0"/>
                  <a:t>ARV efficacy per NMA, PDR 10.7%</a:t>
                </a:r>
                <a:br>
                  <a:rPr lang="en-US" b="1" dirty="0"/>
                </a:br>
                <a:r>
                  <a:rPr kumimoji="0" lang="en-US" sz="1300" b="0" i="0" u="none" strike="noStrike" kern="1200" cap="none" spc="0" normalizeH="0" baseline="0" noProof="0" dirty="0">
                    <a:ln>
                      <a:noFill/>
                    </a:ln>
                    <a:solidFill>
                      <a:prstClr val="black"/>
                    </a:solidFill>
                    <a:effectLst/>
                    <a:uLnTx/>
                    <a:uFillTx/>
                    <a:latin typeface="Calibri"/>
                    <a:ea typeface="+mn-ea"/>
                    <a:cs typeface="+mn-cs"/>
                  </a:rPr>
                  <a:t>For every 1000 South African WCP with</a:t>
                </a:r>
                <a:r>
                  <a:rPr kumimoji="0" lang="en-US" sz="1300" b="0" i="0" u="none" strike="noStrike" kern="1200" cap="none" spc="0" normalizeH="0" noProof="0" dirty="0">
                    <a:ln>
                      <a:noFill/>
                    </a:ln>
                    <a:solidFill>
                      <a:prstClr val="black"/>
                    </a:solidFill>
                    <a:effectLst/>
                    <a:uLnTx/>
                    <a:uFillTx/>
                    <a:latin typeface="Calibri"/>
                    <a:ea typeface="+mn-ea"/>
                    <a:cs typeface="+mn-cs"/>
                  </a:rPr>
                  <a:t> HIV </a:t>
                </a:r>
                <a:r>
                  <a:rPr kumimoji="0" lang="en-US" sz="1300" b="1" i="0" u="none" strike="noStrike" kern="1200" cap="none" spc="0" normalizeH="0" baseline="0" noProof="0" dirty="0">
                    <a:ln>
                      <a:noFill/>
                    </a:ln>
                    <a:effectLst/>
                    <a:uLnTx/>
                    <a:uFillTx/>
                    <a:latin typeface="Calibri"/>
                    <a:ea typeface="+mn-ea"/>
                    <a:cs typeface="+mn-cs"/>
                  </a:rPr>
                  <a:t>starting ART</a:t>
                </a:r>
                <a:r>
                  <a:rPr kumimoji="0" lang="en-US" sz="1300" b="0" i="0" u="none" strike="noStrike" kern="1200" cap="none" spc="0" normalizeH="0" baseline="0" noProof="0" dirty="0">
                    <a:ln>
                      <a:noFill/>
                    </a:ln>
                    <a:solidFill>
                      <a:prstClr val="black"/>
                    </a:solidFill>
                    <a:effectLst/>
                    <a:uLnTx/>
                    <a:uFillTx/>
                    <a:latin typeface="Calibri"/>
                    <a:ea typeface="+mn-ea"/>
                    <a:cs typeface="+mn-cs"/>
                  </a:rPr>
                  <a:t>,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pe</a:t>
                </a:r>
                <a:r>
                  <a:rPr lang="en-US" sz="1300" dirty="0">
                    <a:solidFill>
                      <a:prstClr val="black"/>
                    </a:solidFill>
                    <a:latin typeface="Calibri"/>
                  </a:rPr>
                  <a:t>r year</a:t>
                </a:r>
                <a:r>
                  <a:rPr kumimoji="0" lang="en-US" sz="1300" b="0" i="0" u="none" strike="noStrike" kern="1200" cap="none" spc="0" normalizeH="0" baseline="0" noProof="0" dirty="0">
                    <a:ln>
                      <a:noFill/>
                    </a:ln>
                    <a:solidFill>
                      <a:prstClr val="black"/>
                    </a:solidFill>
                    <a:effectLst/>
                    <a:uLnTx/>
                    <a:uFillTx/>
                    <a:latin typeface="Calibri"/>
                    <a:ea typeface="+mn-ea"/>
                    <a:cs typeface="+mn-cs"/>
                  </a:rPr>
                  <a:t>, compared with </a:t>
                </a:r>
                <a:r>
                  <a:rPr kumimoji="0" lang="en-US" sz="1300" b="1" i="1" u="none" strike="noStrike" kern="1200" cap="none" spc="0" normalizeH="0" baseline="0" noProof="0" dirty="0">
                    <a:ln>
                      <a:noFill/>
                    </a:ln>
                    <a:solidFill>
                      <a:srgbClr val="0033CC"/>
                    </a:solidFill>
                    <a:effectLst/>
                    <a:uLnTx/>
                    <a:uFillTx/>
                    <a:latin typeface="Calibri"/>
                    <a:ea typeface="+mn-ea"/>
                    <a:cs typeface="+mn-cs"/>
                  </a:rPr>
                  <a:t>EFV</a:t>
                </a:r>
                <a:r>
                  <a:rPr kumimoji="0" lang="en-US" sz="1300" b="1" i="1" u="none" strike="noStrike" kern="1200" cap="none" spc="0" normalizeH="0" baseline="0" noProof="0" dirty="0">
                    <a:ln>
                      <a:noFill/>
                    </a:ln>
                    <a:solidFill>
                      <a:prstClr val="black"/>
                    </a:solidFill>
                    <a:effectLst/>
                    <a:uLnTx/>
                    <a:uFillTx/>
                    <a:latin typeface="Calibri"/>
                    <a:ea typeface="+mn-ea"/>
                    <a:cs typeface="+mn-cs"/>
                  </a:rPr>
                  <a:t> (average</a:t>
                </a:r>
                <a:r>
                  <a:rPr kumimoji="0" lang="en-US" sz="1300" b="1" i="1" u="none" strike="noStrike" kern="1200" cap="none" spc="0" normalizeH="0" noProof="0" dirty="0">
                    <a:ln>
                      <a:noFill/>
                    </a:ln>
                    <a:solidFill>
                      <a:prstClr val="black"/>
                    </a:solidFill>
                    <a:effectLst/>
                    <a:uLnTx/>
                    <a:uFillTx/>
                    <a:latin typeface="Calibri"/>
                    <a:ea typeface="+mn-ea"/>
                    <a:cs typeface="+mn-cs"/>
                  </a:rPr>
                  <a:t> over 5 </a:t>
                </a:r>
                <a:r>
                  <a:rPr kumimoji="0" lang="en-US" sz="1300" b="1" i="1" u="none" strike="noStrike" kern="1200" cap="none" spc="0" normalizeH="0" noProof="0" dirty="0" err="1">
                    <a:ln>
                      <a:noFill/>
                    </a:ln>
                    <a:solidFill>
                      <a:prstClr val="black"/>
                    </a:solidFill>
                    <a:effectLst/>
                    <a:uLnTx/>
                    <a:uFillTx/>
                    <a:latin typeface="Calibri"/>
                    <a:ea typeface="+mn-ea"/>
                    <a:cs typeface="+mn-cs"/>
                  </a:rPr>
                  <a:t>yrs</a:t>
                </a:r>
                <a:r>
                  <a:rPr kumimoji="0" lang="en-US" sz="1300" b="1" i="1" u="none" strike="noStrike" kern="1200" cap="none" spc="0" normalizeH="0" noProof="0" dirty="0">
                    <a:ln>
                      <a:noFill/>
                    </a:ln>
                    <a:solidFill>
                      <a:prstClr val="black"/>
                    </a:solidFill>
                    <a:effectLst/>
                    <a:uLnTx/>
                    <a:uFillTx/>
                    <a:latin typeface="Calibri"/>
                    <a:ea typeface="+mn-ea"/>
                    <a:cs typeface="+mn-cs"/>
                  </a:rPr>
                  <a:t>)</a:t>
                </a:r>
                <a:r>
                  <a:rPr kumimoji="0" lang="en-US" sz="1300" b="0" i="0" u="none" strike="noStrike" kern="1200" cap="none" spc="0" normalizeH="0" baseline="0" noProof="0" dirty="0">
                    <a:ln>
                      <a:noFill/>
                    </a:ln>
                    <a:solidFill>
                      <a:prstClr val="black"/>
                    </a:solidFill>
                    <a:effectLst/>
                    <a:uLnTx/>
                    <a:uFillTx/>
                    <a:latin typeface="Calibri"/>
                    <a:ea typeface="+mn-ea"/>
                    <a:cs typeface="+mn-cs"/>
                  </a:rPr>
                  <a:t>:</a:t>
                </a:r>
                <a:endParaRPr kumimoji="0" lang="en-ZA"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E50D0357-8A52-4B17-9C2E-2847EE5B1AA8}"/>
                  </a:ext>
                </a:extLst>
              </p:cNvPr>
              <p:cNvSpPr txBox="1"/>
              <p:nvPr/>
            </p:nvSpPr>
            <p:spPr>
              <a:xfrm>
                <a:off x="393337" y="2073519"/>
                <a:ext cx="1540398"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b="1" dirty="0">
                    <a:solidFill>
                      <a:srgbClr val="008000"/>
                    </a:solidFill>
                    <a:latin typeface="Calibri"/>
                  </a:rPr>
                  <a:t>&lt;1</a:t>
                </a:r>
                <a:r>
                  <a:rPr kumimoji="0" lang="en-ZA" sz="1100" b="1" i="0" u="none" strike="noStrike" kern="1200" cap="none" spc="0" normalizeH="0" baseline="0" noProof="0" dirty="0">
                    <a:ln>
                      <a:noFill/>
                    </a:ln>
                    <a:solidFill>
                      <a:srgbClr val="008000"/>
                    </a:solidFill>
                    <a:effectLst/>
                    <a:uLnTx/>
                    <a:uFillTx/>
                    <a:latin typeface="Calibri"/>
                    <a:ea typeface="+mn-ea"/>
                    <a:cs typeface="+mn-cs"/>
                  </a:rPr>
                  <a:t> fewer child deaths*</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b="1" i="1" noProof="0" dirty="0">
                    <a:solidFill>
                      <a:srgbClr val="008000"/>
                    </a:solidFill>
                    <a:latin typeface="Calibri"/>
                  </a:rPr>
                  <a:t>Fewer child deaths with DTG vs EFV</a:t>
                </a:r>
                <a:endParaRPr kumimoji="0" lang="en-ZA" sz="1100" b="1" i="1" u="none" strike="noStrike" kern="1200" cap="none" spc="0" normalizeH="0" baseline="0" noProof="0" dirty="0">
                  <a:ln>
                    <a:noFill/>
                  </a:ln>
                  <a:solidFill>
                    <a:srgbClr val="008000"/>
                  </a:solidFill>
                  <a:effectLst/>
                  <a:uLnTx/>
                  <a:uFillTx/>
                  <a:latin typeface="Calibri"/>
                </a:endParaRPr>
              </a:p>
            </p:txBody>
          </p:sp>
        </p:grpSp>
      </p:grpSp>
      <p:sp>
        <p:nvSpPr>
          <p:cNvPr id="80" name="TextBox 79">
            <a:extLst>
              <a:ext uri="{FF2B5EF4-FFF2-40B4-BE49-F238E27FC236}">
                <a16:creationId xmlns:a16="http://schemas.microsoft.com/office/drawing/2014/main" id="{0E7CD59F-4F6B-493E-BE8B-176C25DC6225}"/>
              </a:ext>
            </a:extLst>
          </p:cNvPr>
          <p:cNvSpPr txBox="1"/>
          <p:nvPr/>
        </p:nvSpPr>
        <p:spPr>
          <a:xfrm>
            <a:off x="586451" y="439447"/>
            <a:ext cx="2660960" cy="584775"/>
          </a:xfrm>
          <a:prstGeom prst="rect">
            <a:avLst/>
          </a:prstGeom>
          <a:solidFill>
            <a:schemeClr val="accent1"/>
          </a:solidFill>
          <a:ln>
            <a:solidFill>
              <a:schemeClr val="tx2"/>
            </a:solidFill>
          </a:ln>
        </p:spPr>
        <p:txBody>
          <a:bodyPr wrap="square" rtlCol="0">
            <a:spAutoFit/>
          </a:bodyPr>
          <a:lstStyle/>
          <a:p>
            <a:pPr algn="ctr"/>
            <a:r>
              <a:rPr lang="en-ZA" sz="3200" dirty="0">
                <a:solidFill>
                  <a:schemeClr val="bg1"/>
                </a:solidFill>
              </a:rPr>
              <a:t>CEPAC</a:t>
            </a:r>
          </a:p>
        </p:txBody>
      </p:sp>
    </p:spTree>
    <p:extLst>
      <p:ext uri="{BB962C8B-B14F-4D97-AF65-F5344CB8AC3E}">
        <p14:creationId xmlns:p14="http://schemas.microsoft.com/office/powerpoint/2010/main" val="3686321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56EAFBD-4679-4C68-8751-875979CC3956}"/>
              </a:ext>
            </a:extLst>
          </p:cNvPr>
          <p:cNvGrpSpPr/>
          <p:nvPr/>
        </p:nvGrpSpPr>
        <p:grpSpPr>
          <a:xfrm>
            <a:off x="7924800" y="17362"/>
            <a:ext cx="4110661" cy="6876672"/>
            <a:chOff x="0" y="57528"/>
            <a:chExt cx="4110661" cy="6876672"/>
          </a:xfrm>
        </p:grpSpPr>
        <p:sp>
          <p:nvSpPr>
            <p:cNvPr id="6" name="TextBox 5">
              <a:extLst>
                <a:ext uri="{FF2B5EF4-FFF2-40B4-BE49-F238E27FC236}">
                  <a16:creationId xmlns:a16="http://schemas.microsoft.com/office/drawing/2014/main" id="{012C83DF-7F9A-4BB9-A3E6-EDF673D1CBE5}"/>
                </a:ext>
              </a:extLst>
            </p:cNvPr>
            <p:cNvSpPr txBox="1"/>
            <p:nvPr/>
          </p:nvSpPr>
          <p:spPr>
            <a:xfrm>
              <a:off x="0" y="6652304"/>
              <a:ext cx="4108304" cy="2818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a:ea typeface="+mn-ea"/>
                  <a:cs typeface="+mn-cs"/>
                </a:rPr>
                <a:t>*n&lt;0.5; #n=0; numbers ≥0.5 rounded up</a:t>
              </a:r>
            </a:p>
          </p:txBody>
        </p:sp>
        <p:grpSp>
          <p:nvGrpSpPr>
            <p:cNvPr id="7" name="Group 6">
              <a:extLst>
                <a:ext uri="{FF2B5EF4-FFF2-40B4-BE49-F238E27FC236}">
                  <a16:creationId xmlns:a16="http://schemas.microsoft.com/office/drawing/2014/main" id="{11D30439-6493-4608-BD07-D2E81088F0E7}"/>
                </a:ext>
              </a:extLst>
            </p:cNvPr>
            <p:cNvGrpSpPr/>
            <p:nvPr/>
          </p:nvGrpSpPr>
          <p:grpSpPr>
            <a:xfrm>
              <a:off x="2357" y="57528"/>
              <a:ext cx="4108304" cy="6602764"/>
              <a:chOff x="2357" y="57528"/>
              <a:chExt cx="4108304" cy="6602764"/>
            </a:xfrm>
          </p:grpSpPr>
          <p:sp>
            <p:nvSpPr>
              <p:cNvPr id="8" name="TextBox 7">
                <a:extLst>
                  <a:ext uri="{FF2B5EF4-FFF2-40B4-BE49-F238E27FC236}">
                    <a16:creationId xmlns:a16="http://schemas.microsoft.com/office/drawing/2014/main" id="{188D3B7A-A2AB-4DD3-8193-EF302726AF75}"/>
                  </a:ext>
                </a:extLst>
              </p:cNvPr>
              <p:cNvSpPr txBox="1"/>
              <p:nvPr/>
            </p:nvSpPr>
            <p:spPr>
              <a:xfrm>
                <a:off x="406622" y="1153990"/>
                <a:ext cx="1494119" cy="313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DTG</a:t>
                </a:r>
              </a:p>
            </p:txBody>
          </p:sp>
          <p:sp>
            <p:nvSpPr>
              <p:cNvPr id="9" name="Rectangle 8">
                <a:extLst>
                  <a:ext uri="{FF2B5EF4-FFF2-40B4-BE49-F238E27FC236}">
                    <a16:creationId xmlns:a16="http://schemas.microsoft.com/office/drawing/2014/main" id="{7E969DE2-8731-4572-B99C-832BDCFBD49C}"/>
                  </a:ext>
                </a:extLst>
              </p:cNvPr>
              <p:cNvSpPr/>
              <p:nvPr/>
            </p:nvSpPr>
            <p:spPr>
              <a:xfrm>
                <a:off x="117300" y="76200"/>
                <a:ext cx="3916800" cy="65785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78">
                <a:extLst>
                  <a:ext uri="{FF2B5EF4-FFF2-40B4-BE49-F238E27FC236}">
                    <a16:creationId xmlns:a16="http://schemas.microsoft.com/office/drawing/2014/main" id="{383BE713-54C0-43A9-A518-494109A31B06}"/>
                  </a:ext>
                </a:extLst>
              </p:cNvPr>
              <p:cNvSpPr/>
              <p:nvPr/>
            </p:nvSpPr>
            <p:spPr>
              <a:xfrm>
                <a:off x="2120691" y="1173106"/>
                <a:ext cx="1685545" cy="54823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BB10CBB1-D0DF-4F7E-8F6E-D5184F358E02}"/>
                  </a:ext>
                </a:extLst>
              </p:cNvPr>
              <p:cNvSpPr txBox="1"/>
              <p:nvPr/>
            </p:nvSpPr>
            <p:spPr>
              <a:xfrm>
                <a:off x="2207093" y="1149152"/>
                <a:ext cx="1494119" cy="338554"/>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1" u="none" strike="noStrike" cap="none" spc="0" normalizeH="0" baseline="0">
                    <a:ln>
                      <a:noFill/>
                    </a:ln>
                    <a:solidFill>
                      <a:prstClr val="white"/>
                    </a:solidFill>
                    <a:effectLst/>
                    <a:uLnTx/>
                    <a:uFillTx/>
                    <a:latin typeface="Calibri"/>
                  </a:defRPr>
                </a:lvl1pPr>
              </a:lstStyle>
              <a:p>
                <a:r>
                  <a:rPr lang="en-US" dirty="0">
                    <a:solidFill>
                      <a:schemeClr val="bg1"/>
                    </a:solidFill>
                  </a:rPr>
                  <a:t>DTG-C</a:t>
                </a:r>
              </a:p>
            </p:txBody>
          </p:sp>
          <p:grpSp>
            <p:nvGrpSpPr>
              <p:cNvPr id="12" name="Group 11">
                <a:extLst>
                  <a:ext uri="{FF2B5EF4-FFF2-40B4-BE49-F238E27FC236}">
                    <a16:creationId xmlns:a16="http://schemas.microsoft.com/office/drawing/2014/main" id="{759A984E-670C-4CB2-93EA-C31A902E497C}"/>
                  </a:ext>
                </a:extLst>
              </p:cNvPr>
              <p:cNvGrpSpPr/>
              <p:nvPr/>
            </p:nvGrpSpPr>
            <p:grpSpPr>
              <a:xfrm>
                <a:off x="2222844" y="1452898"/>
                <a:ext cx="1481238" cy="1206668"/>
                <a:chOff x="251997" y="879064"/>
                <a:chExt cx="1881603" cy="1296045"/>
              </a:xfrm>
            </p:grpSpPr>
            <p:sp>
              <p:nvSpPr>
                <p:cNvPr id="78" name="Rounded Rectangle 81">
                  <a:extLst>
                    <a:ext uri="{FF2B5EF4-FFF2-40B4-BE49-F238E27FC236}">
                      <a16:creationId xmlns:a16="http://schemas.microsoft.com/office/drawing/2014/main" id="{AC3750BA-C1CA-462A-88AC-9F40C2F241B9}"/>
                    </a:ext>
                  </a:extLst>
                </p:cNvPr>
                <p:cNvSpPr/>
                <p:nvPr/>
              </p:nvSpPr>
              <p:spPr>
                <a:xfrm>
                  <a:off x="251997" y="883767"/>
                  <a:ext cx="1881603" cy="12913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22DE2941-EB6F-4E75-83B0-08BCD8049614}"/>
                    </a:ext>
                  </a:extLst>
                </p:cNvPr>
                <p:cNvSpPr txBox="1"/>
                <p:nvPr/>
              </p:nvSpPr>
              <p:spPr>
                <a:xfrm>
                  <a:off x="267058" y="879064"/>
                  <a:ext cx="1862896" cy="285955"/>
                </a:xfrm>
                <a:prstGeom prst="rect">
                  <a:avLst/>
                </a:prstGeom>
                <a:noFill/>
              </p:spPr>
              <p:txBody>
                <a:bodyPr wrap="square" rtlCol="0">
                  <a:spAutoFit/>
                </a:bodyPr>
                <a:lstStyle/>
                <a:p>
                  <a:pPr lvl="0" algn="ctr"/>
                  <a:r>
                    <a:rPr kumimoji="0" lang="en-ZA" sz="1100" b="0" i="0" u="none" strike="noStrike" kern="1200" cap="none" spc="0" normalizeH="0" baseline="0" noProof="0" dirty="0">
                      <a:ln>
                        <a:noFill/>
                      </a:ln>
                      <a:solidFill>
                        <a:prstClr val="black"/>
                      </a:solidFill>
                      <a:effectLst/>
                      <a:uLnTx/>
                      <a:uFillTx/>
                      <a:latin typeface="Calibri"/>
                      <a:ea typeface="+mn-ea"/>
                      <a:cs typeface="+mn-cs"/>
                    </a:rPr>
                    <a:t>0 more NTDs</a:t>
                  </a:r>
                  <a:r>
                    <a:rPr lang="en-ZA" sz="1100" baseline="30000" dirty="0">
                      <a:solidFill>
                        <a:prstClr val="black"/>
                      </a:solidFill>
                    </a:rPr>
                    <a:t>#</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3" name="Rounded Rectangle 83">
                <a:extLst>
                  <a:ext uri="{FF2B5EF4-FFF2-40B4-BE49-F238E27FC236}">
                    <a16:creationId xmlns:a16="http://schemas.microsoft.com/office/drawing/2014/main" id="{8D34F259-A95C-45A2-A8F7-45483C454608}"/>
                  </a:ext>
                </a:extLst>
              </p:cNvPr>
              <p:cNvSpPr/>
              <p:nvPr/>
            </p:nvSpPr>
            <p:spPr>
              <a:xfrm>
                <a:off x="2224325" y="2755227"/>
                <a:ext cx="1481237" cy="37904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8D1DF4D5-D539-413E-A57C-1469B661A3C6}"/>
                  </a:ext>
                </a:extLst>
              </p:cNvPr>
              <p:cNvSpPr txBox="1"/>
              <p:nvPr/>
            </p:nvSpPr>
            <p:spPr>
              <a:xfrm>
                <a:off x="2207093" y="3352800"/>
                <a:ext cx="1505223"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prstClr val="black"/>
                    </a:solidFill>
                    <a:effectLst/>
                    <a:uLnTx/>
                    <a:uFillTx/>
                    <a:latin typeface="Calibri"/>
                    <a:ea typeface="+mn-ea"/>
                    <a:cs typeface="+mn-cs"/>
                  </a:rPr>
                  <a:t>5 more men </a:t>
                </a:r>
                <a:r>
                  <a:rPr kumimoji="0" lang="en-US" sz="1100" b="0" i="0" u="none" strike="noStrike" kern="1200" cap="none" spc="0" normalizeH="0" baseline="0" noProof="0" dirty="0">
                    <a:ln>
                      <a:noFill/>
                    </a:ln>
                    <a:solidFill>
                      <a:prstClr val="black"/>
                    </a:solidFill>
                    <a:effectLst/>
                    <a:uLnTx/>
                    <a:uFillTx/>
                    <a:latin typeface="Calibri"/>
                    <a:ea typeface="+mn-ea"/>
                    <a:cs typeface="+mn-cs"/>
                  </a:rPr>
                  <a:t>without</a:t>
                </a:r>
                <a:r>
                  <a:rPr kumimoji="0" lang="en-US" sz="1150" b="0" i="0" u="none" strike="noStrike" kern="1200" cap="none" spc="0" normalizeH="0" baseline="0" noProof="0" dirty="0">
                    <a:ln>
                      <a:noFill/>
                    </a:ln>
                    <a:solidFill>
                      <a:prstClr val="black"/>
                    </a:solidFill>
                    <a:effectLst/>
                    <a:uLnTx/>
                    <a:uFillTx/>
                    <a:latin typeface="Calibri"/>
                    <a:ea typeface="+mn-ea"/>
                    <a:cs typeface="+mn-cs"/>
                  </a:rPr>
                  <a:t> HIV</a:t>
                </a:r>
                <a:endParaRPr kumimoji="0" lang="en-ZA" sz="115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60C368FB-B0AD-491A-B65B-DF065A2BBCF8}"/>
                  </a:ext>
                </a:extLst>
              </p:cNvPr>
              <p:cNvSpPr txBox="1"/>
              <p:nvPr/>
            </p:nvSpPr>
            <p:spPr>
              <a:xfrm>
                <a:off x="2234700" y="2752477"/>
                <a:ext cx="1466511" cy="266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1 more women alive</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003A900A-0EF2-4B6E-9FAA-93B43D1527BB}"/>
                  </a:ext>
                </a:extLst>
              </p:cNvPr>
              <p:cNvSpPr txBox="1"/>
              <p:nvPr/>
            </p:nvSpPr>
            <p:spPr>
              <a:xfrm>
                <a:off x="2222844" y="4953000"/>
                <a:ext cx="150522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0 fewer MTC transmissions*</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EFB13C31-9571-442E-84FA-91935C29D919}"/>
                  </a:ext>
                </a:extLst>
              </p:cNvPr>
              <p:cNvSpPr txBox="1"/>
              <p:nvPr/>
            </p:nvSpPr>
            <p:spPr>
              <a:xfrm>
                <a:off x="2207093" y="5697833"/>
                <a:ext cx="1505223" cy="438504"/>
              </a:xfrm>
              <a:prstGeom prst="rect">
                <a:avLst/>
              </a:prstGeom>
              <a:noFill/>
            </p:spPr>
            <p:txBody>
              <a:bodyPr wrap="square" rtlCol="0">
                <a:spAutoFit/>
              </a:bodyPr>
              <a:lstStyle/>
              <a:p>
                <a:pPr lvl="0" algn="ctr"/>
                <a:r>
                  <a:rPr kumimoji="0" lang="en-US" sz="1100" b="0" i="0" u="none" strike="noStrike" kern="1200" cap="none" spc="0" normalizeH="0" baseline="0" noProof="0" dirty="0">
                    <a:ln>
                      <a:noFill/>
                    </a:ln>
                    <a:solidFill>
                      <a:prstClr val="black"/>
                    </a:solidFill>
                    <a:effectLst/>
                    <a:uLnTx/>
                    <a:uFillTx/>
                    <a:latin typeface="Calibri"/>
                    <a:ea typeface="+mn-ea"/>
                    <a:cs typeface="+mn-cs"/>
                  </a:rPr>
                  <a:t>0 more children alive and HIV-free</a:t>
                </a:r>
                <a:r>
                  <a:rPr lang="en-ZA" sz="1100" dirty="0">
                    <a:solidFill>
                      <a:prstClr val="black"/>
                    </a:solidFill>
                    <a:latin typeface="Calibri"/>
                  </a:rPr>
                  <a:t>*</a:t>
                </a:r>
                <a:endParaRPr kumimoji="0" lang="en-ZA" sz="1100" b="0" i="0" u="none" strike="noStrike" kern="1200" cap="none" spc="0" normalizeH="0" noProof="0" dirty="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B20476BF-6FA5-426A-9B6E-9EA7BB2248F0}"/>
                  </a:ext>
                </a:extLst>
              </p:cNvPr>
              <p:cNvSpPr txBox="1"/>
              <p:nvPr/>
            </p:nvSpPr>
            <p:spPr>
              <a:xfrm>
                <a:off x="2262966" y="2030774"/>
                <a:ext cx="1494119" cy="266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Calibri"/>
                    <a:ea typeface="+mn-ea"/>
                    <a:cs typeface="+mn-cs"/>
                  </a:rPr>
                  <a:t>0 more child deaths</a:t>
                </a:r>
                <a:r>
                  <a:rPr kumimoji="0" lang="en-ZA" sz="1100" b="0" i="0" u="none" strike="noStrike" kern="1200" cap="none" spc="0" normalizeH="0" baseline="30000" noProof="0" dirty="0">
                    <a:ln>
                      <a:noFill/>
                    </a:ln>
                    <a:solidFill>
                      <a:prstClr val="black"/>
                    </a:solidFill>
                    <a:effectLst/>
                    <a:uLnTx/>
                    <a:uFillTx/>
                    <a:latin typeface="Calibri"/>
                    <a:ea typeface="+mn-ea"/>
                    <a:cs typeface="+mn-cs"/>
                  </a:rPr>
                  <a:t>#</a:t>
                </a:r>
              </a:p>
            </p:txBody>
          </p:sp>
          <p:grpSp>
            <p:nvGrpSpPr>
              <p:cNvPr id="19" name="Group 18">
                <a:extLst>
                  <a:ext uri="{FF2B5EF4-FFF2-40B4-BE49-F238E27FC236}">
                    <a16:creationId xmlns:a16="http://schemas.microsoft.com/office/drawing/2014/main" id="{F20FE35B-95FC-49BD-9F39-A342D22B53DD}"/>
                  </a:ext>
                </a:extLst>
              </p:cNvPr>
              <p:cNvGrpSpPr/>
              <p:nvPr/>
            </p:nvGrpSpPr>
            <p:grpSpPr>
              <a:xfrm>
                <a:off x="2310297" y="3737201"/>
                <a:ext cx="807401" cy="379377"/>
                <a:chOff x="990600" y="3772493"/>
                <a:chExt cx="1138138" cy="372787"/>
              </a:xfrm>
            </p:grpSpPr>
            <p:grpSp>
              <p:nvGrpSpPr>
                <p:cNvPr id="70" name="Group 69">
                  <a:extLst>
                    <a:ext uri="{FF2B5EF4-FFF2-40B4-BE49-F238E27FC236}">
                      <a16:creationId xmlns:a16="http://schemas.microsoft.com/office/drawing/2014/main" id="{AEC99717-2B45-40B4-B654-B4DAA99E86DA}"/>
                    </a:ext>
                  </a:extLst>
                </p:cNvPr>
                <p:cNvGrpSpPr/>
                <p:nvPr/>
              </p:nvGrpSpPr>
              <p:grpSpPr>
                <a:xfrm>
                  <a:off x="990600" y="3772493"/>
                  <a:ext cx="907132" cy="372787"/>
                  <a:chOff x="1105789" y="3772493"/>
                  <a:chExt cx="907132" cy="372787"/>
                </a:xfrm>
              </p:grpSpPr>
              <p:grpSp>
                <p:nvGrpSpPr>
                  <p:cNvPr id="72" name="Group 71">
                    <a:extLst>
                      <a:ext uri="{FF2B5EF4-FFF2-40B4-BE49-F238E27FC236}">
                        <a16:creationId xmlns:a16="http://schemas.microsoft.com/office/drawing/2014/main" id="{C1000283-EC3A-4D4A-A94D-453C5E2C30D8}"/>
                      </a:ext>
                    </a:extLst>
                  </p:cNvPr>
                  <p:cNvGrpSpPr/>
                  <p:nvPr/>
                </p:nvGrpSpPr>
                <p:grpSpPr>
                  <a:xfrm>
                    <a:off x="1105789" y="3775212"/>
                    <a:ext cx="445122" cy="370068"/>
                    <a:chOff x="1105789" y="3775212"/>
                    <a:chExt cx="445122" cy="370068"/>
                  </a:xfrm>
                </p:grpSpPr>
                <p:pic>
                  <p:nvPicPr>
                    <p:cNvPr id="76" name="Picture 11">
                      <a:extLst>
                        <a:ext uri="{FF2B5EF4-FFF2-40B4-BE49-F238E27FC236}">
                          <a16:creationId xmlns:a16="http://schemas.microsoft.com/office/drawing/2014/main" id="{471EB7E1-AE08-4777-8468-117A8FE04B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11">
                      <a:extLst>
                        <a:ext uri="{FF2B5EF4-FFF2-40B4-BE49-F238E27FC236}">
                          <a16:creationId xmlns:a16="http://schemas.microsoft.com/office/drawing/2014/main" id="{8CF3A578-FF1E-47D9-8C5E-E912650751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3" name="Group 72">
                    <a:extLst>
                      <a:ext uri="{FF2B5EF4-FFF2-40B4-BE49-F238E27FC236}">
                        <a16:creationId xmlns:a16="http://schemas.microsoft.com/office/drawing/2014/main" id="{AC8CF100-11D6-451E-A5E0-C6C1F8C927F6}"/>
                      </a:ext>
                    </a:extLst>
                  </p:cNvPr>
                  <p:cNvGrpSpPr/>
                  <p:nvPr/>
                </p:nvGrpSpPr>
                <p:grpSpPr>
                  <a:xfrm>
                    <a:off x="1567799" y="3772493"/>
                    <a:ext cx="445122" cy="370068"/>
                    <a:chOff x="1105789" y="3775212"/>
                    <a:chExt cx="445122" cy="370068"/>
                  </a:xfrm>
                </p:grpSpPr>
                <p:pic>
                  <p:nvPicPr>
                    <p:cNvPr id="74" name="Picture 11">
                      <a:extLst>
                        <a:ext uri="{FF2B5EF4-FFF2-40B4-BE49-F238E27FC236}">
                          <a16:creationId xmlns:a16="http://schemas.microsoft.com/office/drawing/2014/main" id="{922D03B6-13A2-4B6D-A007-C31597AD75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11">
                      <a:extLst>
                        <a:ext uri="{FF2B5EF4-FFF2-40B4-BE49-F238E27FC236}">
                          <a16:creationId xmlns:a16="http://schemas.microsoft.com/office/drawing/2014/main" id="{1AAE884E-9E7C-4CF3-AF67-24B73EE290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71" name="Picture 11">
                  <a:extLst>
                    <a:ext uri="{FF2B5EF4-FFF2-40B4-BE49-F238E27FC236}">
                      <a16:creationId xmlns:a16="http://schemas.microsoft.com/office/drawing/2014/main" id="{76F9CA27-9970-4EF9-938E-193F27B763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4620" y="3775213"/>
                  <a:ext cx="214118"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Rounded Rectangle 25">
                <a:extLst>
                  <a:ext uri="{FF2B5EF4-FFF2-40B4-BE49-F238E27FC236}">
                    <a16:creationId xmlns:a16="http://schemas.microsoft.com/office/drawing/2014/main" id="{6433BD00-1359-4AEE-B434-4301B5D26035}"/>
                  </a:ext>
                </a:extLst>
              </p:cNvPr>
              <p:cNvSpPr/>
              <p:nvPr/>
            </p:nvSpPr>
            <p:spPr>
              <a:xfrm>
                <a:off x="320220" y="1177944"/>
                <a:ext cx="1685545" cy="54823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2ED848D2-DEB4-4F4E-B7A6-285031E0A326}"/>
                  </a:ext>
                </a:extLst>
              </p:cNvPr>
              <p:cNvSpPr txBox="1"/>
              <p:nvPr/>
            </p:nvSpPr>
            <p:spPr>
              <a:xfrm>
                <a:off x="406622" y="1153990"/>
                <a:ext cx="149411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chemeClr val="bg1"/>
                    </a:solidFill>
                    <a:effectLst/>
                    <a:uLnTx/>
                    <a:uFillTx/>
                    <a:latin typeface="Calibri"/>
                    <a:ea typeface="+mn-ea"/>
                    <a:cs typeface="+mn-cs"/>
                  </a:rPr>
                  <a:t>DTG</a:t>
                </a:r>
              </a:p>
            </p:txBody>
          </p:sp>
          <p:grpSp>
            <p:nvGrpSpPr>
              <p:cNvPr id="22" name="Group 21">
                <a:extLst>
                  <a:ext uri="{FF2B5EF4-FFF2-40B4-BE49-F238E27FC236}">
                    <a16:creationId xmlns:a16="http://schemas.microsoft.com/office/drawing/2014/main" id="{8DA9D3DA-50D6-4143-90E6-A24DD478FE14}"/>
                  </a:ext>
                </a:extLst>
              </p:cNvPr>
              <p:cNvGrpSpPr/>
              <p:nvPr/>
            </p:nvGrpSpPr>
            <p:grpSpPr>
              <a:xfrm>
                <a:off x="422374" y="1457736"/>
                <a:ext cx="1481238" cy="1206668"/>
                <a:chOff x="251997" y="879064"/>
                <a:chExt cx="1881603" cy="1296045"/>
              </a:xfrm>
            </p:grpSpPr>
            <p:sp>
              <p:nvSpPr>
                <p:cNvPr id="67" name="Rounded Rectangle 24">
                  <a:extLst>
                    <a:ext uri="{FF2B5EF4-FFF2-40B4-BE49-F238E27FC236}">
                      <a16:creationId xmlns:a16="http://schemas.microsoft.com/office/drawing/2014/main" id="{256B031B-A3FF-445E-B812-3A69CD25742C}"/>
                    </a:ext>
                  </a:extLst>
                </p:cNvPr>
                <p:cNvSpPr/>
                <p:nvPr/>
              </p:nvSpPr>
              <p:spPr>
                <a:xfrm>
                  <a:off x="251997" y="883767"/>
                  <a:ext cx="1881603" cy="12913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pic>
              <p:nvPicPr>
                <p:cNvPr id="68" name="Picture 67">
                  <a:extLst>
                    <a:ext uri="{FF2B5EF4-FFF2-40B4-BE49-F238E27FC236}">
                      <a16:creationId xmlns:a16="http://schemas.microsoft.com/office/drawing/2014/main" id="{3D27170D-C594-404C-A089-767A15A0D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110" y="1128064"/>
                  <a:ext cx="360609" cy="386665"/>
                </a:xfrm>
                <a:prstGeom prst="rect">
                  <a:avLst/>
                </a:prstGeom>
              </p:spPr>
            </p:pic>
            <p:sp>
              <p:nvSpPr>
                <p:cNvPr id="69" name="TextBox 68">
                  <a:extLst>
                    <a:ext uri="{FF2B5EF4-FFF2-40B4-BE49-F238E27FC236}">
                      <a16:creationId xmlns:a16="http://schemas.microsoft.com/office/drawing/2014/main" id="{F0524E6F-54FB-4695-B932-93B85C01D4E6}"/>
                    </a:ext>
                  </a:extLst>
                </p:cNvPr>
                <p:cNvSpPr txBox="1"/>
                <p:nvPr/>
              </p:nvSpPr>
              <p:spPr>
                <a:xfrm>
                  <a:off x="267058" y="879064"/>
                  <a:ext cx="1862895" cy="2809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Calibri"/>
                      <a:ea typeface="+mn-ea"/>
                      <a:cs typeface="+mn-cs"/>
                    </a:rPr>
                    <a:t>1 more NTDs</a:t>
                  </a:r>
                </a:p>
              </p:txBody>
            </p:sp>
          </p:grpSp>
          <p:sp>
            <p:nvSpPr>
              <p:cNvPr id="23" name="Rounded Rectangle 37">
                <a:extLst>
                  <a:ext uri="{FF2B5EF4-FFF2-40B4-BE49-F238E27FC236}">
                    <a16:creationId xmlns:a16="http://schemas.microsoft.com/office/drawing/2014/main" id="{36391EDD-33B7-4846-8D85-E0B594BC749C}"/>
                  </a:ext>
                </a:extLst>
              </p:cNvPr>
              <p:cNvSpPr/>
              <p:nvPr/>
            </p:nvSpPr>
            <p:spPr>
              <a:xfrm>
                <a:off x="423855" y="2760065"/>
                <a:ext cx="1481237" cy="37904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371F7BE6-7F0F-484E-B2FE-1651025CA4FB}"/>
                  </a:ext>
                </a:extLst>
              </p:cNvPr>
              <p:cNvSpPr txBox="1"/>
              <p:nvPr/>
            </p:nvSpPr>
            <p:spPr>
              <a:xfrm>
                <a:off x="406622" y="3352800"/>
                <a:ext cx="1505223"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prstClr val="black"/>
                    </a:solidFill>
                    <a:effectLst/>
                    <a:uLnTx/>
                    <a:uFillTx/>
                    <a:latin typeface="Calibri"/>
                    <a:ea typeface="+mn-ea"/>
                    <a:cs typeface="+mn-cs"/>
                  </a:rPr>
                  <a:t>13 more men </a:t>
                </a:r>
                <a:r>
                  <a:rPr kumimoji="0" lang="en-US" sz="1100" b="0" i="0" u="none" strike="noStrike" kern="1200" cap="none" spc="0" normalizeH="0" baseline="0" noProof="0" dirty="0">
                    <a:ln>
                      <a:noFill/>
                    </a:ln>
                    <a:solidFill>
                      <a:prstClr val="black"/>
                    </a:solidFill>
                    <a:effectLst/>
                    <a:uLnTx/>
                    <a:uFillTx/>
                    <a:latin typeface="Calibri"/>
                    <a:ea typeface="+mn-ea"/>
                    <a:cs typeface="+mn-cs"/>
                  </a:rPr>
                  <a:t>without</a:t>
                </a:r>
                <a:r>
                  <a:rPr kumimoji="0" lang="en-US" sz="1150" b="0" i="0" u="none" strike="noStrike" kern="1200" cap="none" spc="0" normalizeH="0" baseline="0" noProof="0" dirty="0">
                    <a:ln>
                      <a:noFill/>
                    </a:ln>
                    <a:solidFill>
                      <a:prstClr val="black"/>
                    </a:solidFill>
                    <a:effectLst/>
                    <a:uLnTx/>
                    <a:uFillTx/>
                    <a:latin typeface="Calibri"/>
                    <a:ea typeface="+mn-ea"/>
                    <a:cs typeface="+mn-cs"/>
                  </a:rPr>
                  <a:t> HIV</a:t>
                </a:r>
                <a:endParaRPr kumimoji="0" lang="en-ZA" sz="115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0BF35C49-A009-47F6-BF23-C9698EC5C892}"/>
                  </a:ext>
                </a:extLst>
              </p:cNvPr>
              <p:cNvSpPr txBox="1"/>
              <p:nvPr/>
            </p:nvSpPr>
            <p:spPr>
              <a:xfrm>
                <a:off x="434230" y="2757316"/>
                <a:ext cx="1466511" cy="266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3 more women alive</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03702A0D-5BC0-4CD1-BA16-9FDB17083027}"/>
                  </a:ext>
                </a:extLst>
              </p:cNvPr>
              <p:cNvSpPr txBox="1"/>
              <p:nvPr/>
            </p:nvSpPr>
            <p:spPr>
              <a:xfrm>
                <a:off x="424119" y="4953000"/>
                <a:ext cx="150522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Calibri"/>
                  </a:rPr>
                  <a:t>3</a:t>
                </a:r>
                <a:r>
                  <a:rPr kumimoji="0" lang="en-US" sz="1100" b="0" i="0" u="none" strike="noStrike" kern="1200" cap="none" spc="0" normalizeH="0" baseline="0" noProof="0" dirty="0">
                    <a:ln>
                      <a:noFill/>
                    </a:ln>
                    <a:solidFill>
                      <a:prstClr val="black"/>
                    </a:solidFill>
                    <a:effectLst/>
                    <a:uLnTx/>
                    <a:uFillTx/>
                    <a:latin typeface="Calibri"/>
                    <a:ea typeface="+mn-ea"/>
                    <a:cs typeface="+mn-cs"/>
                  </a:rPr>
                  <a:t> fewer MTC transmissions</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D9F9F23D-B6A0-44AB-9A1D-F303784836E5}"/>
                  </a:ext>
                </a:extLst>
              </p:cNvPr>
              <p:cNvSpPr txBox="1"/>
              <p:nvPr/>
            </p:nvSpPr>
            <p:spPr>
              <a:xfrm>
                <a:off x="406622" y="5702671"/>
                <a:ext cx="1505223" cy="4385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3 more children alive and HIV-free</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
                <a:extLst>
                  <a:ext uri="{FF2B5EF4-FFF2-40B4-BE49-F238E27FC236}">
                    <a16:creationId xmlns:a16="http://schemas.microsoft.com/office/drawing/2014/main" id="{95D35B83-E03D-40DE-91AB-82884B97597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5990" y="5353964"/>
                <a:ext cx="268290" cy="36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Group 28">
                <a:extLst>
                  <a:ext uri="{FF2B5EF4-FFF2-40B4-BE49-F238E27FC236}">
                    <a16:creationId xmlns:a16="http://schemas.microsoft.com/office/drawing/2014/main" id="{5C7030A2-B9EE-47D5-B70C-E378DFCA40CC}"/>
                  </a:ext>
                </a:extLst>
              </p:cNvPr>
              <p:cNvGrpSpPr/>
              <p:nvPr/>
            </p:nvGrpSpPr>
            <p:grpSpPr>
              <a:xfrm>
                <a:off x="509826" y="3742039"/>
                <a:ext cx="1299028" cy="379377"/>
                <a:chOff x="990600" y="3772493"/>
                <a:chExt cx="1831152" cy="372787"/>
              </a:xfrm>
            </p:grpSpPr>
            <p:grpSp>
              <p:nvGrpSpPr>
                <p:cNvPr id="53" name="Group 52">
                  <a:extLst>
                    <a:ext uri="{FF2B5EF4-FFF2-40B4-BE49-F238E27FC236}">
                      <a16:creationId xmlns:a16="http://schemas.microsoft.com/office/drawing/2014/main" id="{24061397-E8D0-4206-9E9B-3726FEAAF33E}"/>
                    </a:ext>
                  </a:extLst>
                </p:cNvPr>
                <p:cNvGrpSpPr/>
                <p:nvPr/>
              </p:nvGrpSpPr>
              <p:grpSpPr>
                <a:xfrm>
                  <a:off x="990600" y="3772493"/>
                  <a:ext cx="907132" cy="372787"/>
                  <a:chOff x="1105789" y="3772493"/>
                  <a:chExt cx="907132" cy="372787"/>
                </a:xfrm>
              </p:grpSpPr>
              <p:grpSp>
                <p:nvGrpSpPr>
                  <p:cNvPr id="61" name="Group 60">
                    <a:extLst>
                      <a:ext uri="{FF2B5EF4-FFF2-40B4-BE49-F238E27FC236}">
                        <a16:creationId xmlns:a16="http://schemas.microsoft.com/office/drawing/2014/main" id="{B02A7107-6CAC-40F5-BE9B-532DB634B012}"/>
                      </a:ext>
                    </a:extLst>
                  </p:cNvPr>
                  <p:cNvGrpSpPr/>
                  <p:nvPr/>
                </p:nvGrpSpPr>
                <p:grpSpPr>
                  <a:xfrm>
                    <a:off x="1105789" y="3775212"/>
                    <a:ext cx="445122" cy="370068"/>
                    <a:chOff x="1105789" y="3775212"/>
                    <a:chExt cx="445122" cy="370068"/>
                  </a:xfrm>
                </p:grpSpPr>
                <p:pic>
                  <p:nvPicPr>
                    <p:cNvPr id="65" name="Picture 11">
                      <a:extLst>
                        <a:ext uri="{FF2B5EF4-FFF2-40B4-BE49-F238E27FC236}">
                          <a16:creationId xmlns:a16="http://schemas.microsoft.com/office/drawing/2014/main" id="{9DD2D68E-6918-4C14-8046-4EABF77E42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11">
                      <a:extLst>
                        <a:ext uri="{FF2B5EF4-FFF2-40B4-BE49-F238E27FC236}">
                          <a16:creationId xmlns:a16="http://schemas.microsoft.com/office/drawing/2014/main" id="{A4C49F7D-B642-449F-A929-5A1E6D3298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2" name="Group 61">
                    <a:extLst>
                      <a:ext uri="{FF2B5EF4-FFF2-40B4-BE49-F238E27FC236}">
                        <a16:creationId xmlns:a16="http://schemas.microsoft.com/office/drawing/2014/main" id="{A1973AEB-B312-4C27-BE13-2DBDA465C51A}"/>
                      </a:ext>
                    </a:extLst>
                  </p:cNvPr>
                  <p:cNvGrpSpPr/>
                  <p:nvPr/>
                </p:nvGrpSpPr>
                <p:grpSpPr>
                  <a:xfrm>
                    <a:off x="1567799" y="3772493"/>
                    <a:ext cx="445122" cy="370068"/>
                    <a:chOff x="1105789" y="3775212"/>
                    <a:chExt cx="445122" cy="370068"/>
                  </a:xfrm>
                </p:grpSpPr>
                <p:pic>
                  <p:nvPicPr>
                    <p:cNvPr id="63" name="Picture 11">
                      <a:extLst>
                        <a:ext uri="{FF2B5EF4-FFF2-40B4-BE49-F238E27FC236}">
                          <a16:creationId xmlns:a16="http://schemas.microsoft.com/office/drawing/2014/main" id="{36A72702-7BF1-4DC0-A8AC-A83187E25A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11">
                      <a:extLst>
                        <a:ext uri="{FF2B5EF4-FFF2-40B4-BE49-F238E27FC236}">
                          <a16:creationId xmlns:a16="http://schemas.microsoft.com/office/drawing/2014/main" id="{0803B12B-C09B-4C4A-96BF-B34DE38DB1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54" name="Group 53">
                  <a:extLst>
                    <a:ext uri="{FF2B5EF4-FFF2-40B4-BE49-F238E27FC236}">
                      <a16:creationId xmlns:a16="http://schemas.microsoft.com/office/drawing/2014/main" id="{D7E39012-DE04-452E-84D0-DE9F20474468}"/>
                    </a:ext>
                  </a:extLst>
                </p:cNvPr>
                <p:cNvGrpSpPr/>
                <p:nvPr/>
              </p:nvGrpSpPr>
              <p:grpSpPr>
                <a:xfrm>
                  <a:off x="1914620" y="3772493"/>
                  <a:ext cx="907132" cy="372787"/>
                  <a:chOff x="1105789" y="3772493"/>
                  <a:chExt cx="907132" cy="372787"/>
                </a:xfrm>
              </p:grpSpPr>
              <p:grpSp>
                <p:nvGrpSpPr>
                  <p:cNvPr id="55" name="Group 54">
                    <a:extLst>
                      <a:ext uri="{FF2B5EF4-FFF2-40B4-BE49-F238E27FC236}">
                        <a16:creationId xmlns:a16="http://schemas.microsoft.com/office/drawing/2014/main" id="{FD0088C3-DC87-4D78-9AF4-A69F1C1FCDFB}"/>
                      </a:ext>
                    </a:extLst>
                  </p:cNvPr>
                  <p:cNvGrpSpPr/>
                  <p:nvPr/>
                </p:nvGrpSpPr>
                <p:grpSpPr>
                  <a:xfrm>
                    <a:off x="1105789" y="3775212"/>
                    <a:ext cx="445122" cy="370068"/>
                    <a:chOff x="1105789" y="3775212"/>
                    <a:chExt cx="445122" cy="370068"/>
                  </a:xfrm>
                </p:grpSpPr>
                <p:pic>
                  <p:nvPicPr>
                    <p:cNvPr id="59" name="Picture 11">
                      <a:extLst>
                        <a:ext uri="{FF2B5EF4-FFF2-40B4-BE49-F238E27FC236}">
                          <a16:creationId xmlns:a16="http://schemas.microsoft.com/office/drawing/2014/main" id="{68346310-5E83-4483-B166-B8C192E366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11">
                      <a:extLst>
                        <a:ext uri="{FF2B5EF4-FFF2-40B4-BE49-F238E27FC236}">
                          <a16:creationId xmlns:a16="http://schemas.microsoft.com/office/drawing/2014/main" id="{DFAA0F34-EA81-4B54-833F-F801B2F10B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Group 55">
                    <a:extLst>
                      <a:ext uri="{FF2B5EF4-FFF2-40B4-BE49-F238E27FC236}">
                        <a16:creationId xmlns:a16="http://schemas.microsoft.com/office/drawing/2014/main" id="{CB0D6A10-1ECE-49A5-9931-9AEB4815B91B}"/>
                      </a:ext>
                    </a:extLst>
                  </p:cNvPr>
                  <p:cNvGrpSpPr/>
                  <p:nvPr/>
                </p:nvGrpSpPr>
                <p:grpSpPr>
                  <a:xfrm>
                    <a:off x="1567799" y="3772493"/>
                    <a:ext cx="445122" cy="370068"/>
                    <a:chOff x="1105789" y="3775212"/>
                    <a:chExt cx="445122" cy="370068"/>
                  </a:xfrm>
                </p:grpSpPr>
                <p:pic>
                  <p:nvPicPr>
                    <p:cNvPr id="57" name="Picture 11">
                      <a:extLst>
                        <a:ext uri="{FF2B5EF4-FFF2-40B4-BE49-F238E27FC236}">
                          <a16:creationId xmlns:a16="http://schemas.microsoft.com/office/drawing/2014/main" id="{1C3F36BB-2BE1-4F51-93A5-442C9E2112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11">
                      <a:extLst>
                        <a:ext uri="{FF2B5EF4-FFF2-40B4-BE49-F238E27FC236}">
                          <a16:creationId xmlns:a16="http://schemas.microsoft.com/office/drawing/2014/main" id="{21734707-A81D-46E6-8E18-8A43D55327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30" name="Group 29">
                <a:extLst>
                  <a:ext uri="{FF2B5EF4-FFF2-40B4-BE49-F238E27FC236}">
                    <a16:creationId xmlns:a16="http://schemas.microsoft.com/office/drawing/2014/main" id="{E22A532F-08BB-4A48-A261-25EC00982DF9}"/>
                  </a:ext>
                </a:extLst>
              </p:cNvPr>
              <p:cNvGrpSpPr/>
              <p:nvPr/>
            </p:nvGrpSpPr>
            <p:grpSpPr>
              <a:xfrm>
                <a:off x="509826" y="4165480"/>
                <a:ext cx="807401" cy="379377"/>
                <a:chOff x="990600" y="3772493"/>
                <a:chExt cx="1138138" cy="372787"/>
              </a:xfrm>
            </p:grpSpPr>
            <p:grpSp>
              <p:nvGrpSpPr>
                <p:cNvPr id="45" name="Group 44">
                  <a:extLst>
                    <a:ext uri="{FF2B5EF4-FFF2-40B4-BE49-F238E27FC236}">
                      <a16:creationId xmlns:a16="http://schemas.microsoft.com/office/drawing/2014/main" id="{A2D02FF2-0F78-42BD-AF79-0A75960022DB}"/>
                    </a:ext>
                  </a:extLst>
                </p:cNvPr>
                <p:cNvGrpSpPr/>
                <p:nvPr/>
              </p:nvGrpSpPr>
              <p:grpSpPr>
                <a:xfrm>
                  <a:off x="990600" y="3772493"/>
                  <a:ext cx="907132" cy="372787"/>
                  <a:chOff x="1105789" y="3772493"/>
                  <a:chExt cx="907132" cy="372787"/>
                </a:xfrm>
              </p:grpSpPr>
              <p:grpSp>
                <p:nvGrpSpPr>
                  <p:cNvPr id="47" name="Group 46">
                    <a:extLst>
                      <a:ext uri="{FF2B5EF4-FFF2-40B4-BE49-F238E27FC236}">
                        <a16:creationId xmlns:a16="http://schemas.microsoft.com/office/drawing/2014/main" id="{5A9C73B4-0782-4449-9659-3FF1173127A2}"/>
                      </a:ext>
                    </a:extLst>
                  </p:cNvPr>
                  <p:cNvGrpSpPr/>
                  <p:nvPr/>
                </p:nvGrpSpPr>
                <p:grpSpPr>
                  <a:xfrm>
                    <a:off x="1105789" y="3775212"/>
                    <a:ext cx="445122" cy="370068"/>
                    <a:chOff x="1105789" y="3775212"/>
                    <a:chExt cx="445122" cy="370068"/>
                  </a:xfrm>
                </p:grpSpPr>
                <p:pic>
                  <p:nvPicPr>
                    <p:cNvPr id="51" name="Picture 11">
                      <a:extLst>
                        <a:ext uri="{FF2B5EF4-FFF2-40B4-BE49-F238E27FC236}">
                          <a16:creationId xmlns:a16="http://schemas.microsoft.com/office/drawing/2014/main" id="{A349E184-EB3B-41DB-A86F-E2ADDA0E41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1">
                      <a:extLst>
                        <a:ext uri="{FF2B5EF4-FFF2-40B4-BE49-F238E27FC236}">
                          <a16:creationId xmlns:a16="http://schemas.microsoft.com/office/drawing/2014/main" id="{03119E44-9DC0-46C2-A295-3152C34EFB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8" name="Group 47">
                    <a:extLst>
                      <a:ext uri="{FF2B5EF4-FFF2-40B4-BE49-F238E27FC236}">
                        <a16:creationId xmlns:a16="http://schemas.microsoft.com/office/drawing/2014/main" id="{76A0A9F2-2A3B-4ADC-BF5C-2576A509C65A}"/>
                      </a:ext>
                    </a:extLst>
                  </p:cNvPr>
                  <p:cNvGrpSpPr/>
                  <p:nvPr/>
                </p:nvGrpSpPr>
                <p:grpSpPr>
                  <a:xfrm>
                    <a:off x="1567799" y="3772493"/>
                    <a:ext cx="445122" cy="370068"/>
                    <a:chOff x="1105789" y="3775212"/>
                    <a:chExt cx="445122" cy="370068"/>
                  </a:xfrm>
                </p:grpSpPr>
                <p:pic>
                  <p:nvPicPr>
                    <p:cNvPr id="49" name="Picture 11">
                      <a:extLst>
                        <a:ext uri="{FF2B5EF4-FFF2-40B4-BE49-F238E27FC236}">
                          <a16:creationId xmlns:a16="http://schemas.microsoft.com/office/drawing/2014/main" id="{36B1B8EB-6048-4238-86F2-38E7809C1C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1">
                      <a:extLst>
                        <a:ext uri="{FF2B5EF4-FFF2-40B4-BE49-F238E27FC236}">
                          <a16:creationId xmlns:a16="http://schemas.microsoft.com/office/drawing/2014/main" id="{5A6DABEE-C90B-4E4A-8B14-CBD6B6F3BD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46" name="Picture 11">
                  <a:extLst>
                    <a:ext uri="{FF2B5EF4-FFF2-40B4-BE49-F238E27FC236}">
                      <a16:creationId xmlns:a16="http://schemas.microsoft.com/office/drawing/2014/main" id="{29C027C1-AB39-4713-8F2B-F617BA9FCE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4620" y="3775213"/>
                  <a:ext cx="214118"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Group 30">
                <a:extLst>
                  <a:ext uri="{FF2B5EF4-FFF2-40B4-BE49-F238E27FC236}">
                    <a16:creationId xmlns:a16="http://schemas.microsoft.com/office/drawing/2014/main" id="{D0D43BBF-94DA-4BD4-9F16-FCABEBB819E7}"/>
                  </a:ext>
                </a:extLst>
              </p:cNvPr>
              <p:cNvGrpSpPr/>
              <p:nvPr/>
            </p:nvGrpSpPr>
            <p:grpSpPr>
              <a:xfrm>
                <a:off x="509826" y="3018191"/>
                <a:ext cx="479648" cy="366364"/>
                <a:chOff x="1035463" y="3077152"/>
                <a:chExt cx="676127" cy="360000"/>
              </a:xfrm>
            </p:grpSpPr>
            <p:grpSp>
              <p:nvGrpSpPr>
                <p:cNvPr id="41" name="Group 40">
                  <a:extLst>
                    <a:ext uri="{FF2B5EF4-FFF2-40B4-BE49-F238E27FC236}">
                      <a16:creationId xmlns:a16="http://schemas.microsoft.com/office/drawing/2014/main" id="{DC1D5B76-705E-43D5-A5DD-52F9274878B9}"/>
                    </a:ext>
                  </a:extLst>
                </p:cNvPr>
                <p:cNvGrpSpPr/>
                <p:nvPr/>
              </p:nvGrpSpPr>
              <p:grpSpPr>
                <a:xfrm>
                  <a:off x="1035463" y="3077152"/>
                  <a:ext cx="445122" cy="360000"/>
                  <a:chOff x="1035463" y="3077152"/>
                  <a:chExt cx="445122" cy="360000"/>
                </a:xfrm>
              </p:grpSpPr>
              <p:pic>
                <p:nvPicPr>
                  <p:cNvPr id="43" name="Picture 42">
                    <a:extLst>
                      <a:ext uri="{FF2B5EF4-FFF2-40B4-BE49-F238E27FC236}">
                        <a16:creationId xmlns:a16="http://schemas.microsoft.com/office/drawing/2014/main" id="{EF83C1C2-19CA-4C0B-B8F7-CB75E6E59F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5463" y="3077152"/>
                    <a:ext cx="214117" cy="360000"/>
                  </a:xfrm>
                  <a:prstGeom prst="rect">
                    <a:avLst/>
                  </a:prstGeom>
                </p:spPr>
              </p:pic>
              <p:pic>
                <p:nvPicPr>
                  <p:cNvPr id="44" name="Picture 43">
                    <a:extLst>
                      <a:ext uri="{FF2B5EF4-FFF2-40B4-BE49-F238E27FC236}">
                        <a16:creationId xmlns:a16="http://schemas.microsoft.com/office/drawing/2014/main" id="{59D233F7-02F5-4033-A708-7A24A445CF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6468" y="3077152"/>
                    <a:ext cx="214117" cy="360000"/>
                  </a:xfrm>
                  <a:prstGeom prst="rect">
                    <a:avLst/>
                  </a:prstGeom>
                </p:spPr>
              </p:pic>
            </p:grpSp>
            <p:pic>
              <p:nvPicPr>
                <p:cNvPr id="42" name="Picture 41">
                  <a:extLst>
                    <a:ext uri="{FF2B5EF4-FFF2-40B4-BE49-F238E27FC236}">
                      <a16:creationId xmlns:a16="http://schemas.microsoft.com/office/drawing/2014/main" id="{A9C73116-84CF-410E-8061-F980DEF9F4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7473" y="3077152"/>
                  <a:ext cx="214117" cy="360000"/>
                </a:xfrm>
                <a:prstGeom prst="rect">
                  <a:avLst/>
                </a:prstGeom>
              </p:spPr>
            </p:pic>
          </p:grpSp>
          <p:pic>
            <p:nvPicPr>
              <p:cNvPr id="32" name="Picture 2">
                <a:extLst>
                  <a:ext uri="{FF2B5EF4-FFF2-40B4-BE49-F238E27FC236}">
                    <a16:creationId xmlns:a16="http://schemas.microsoft.com/office/drawing/2014/main" id="{9828E39C-2573-4748-9E41-7B8F00AA215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9482" y="5353964"/>
                <a:ext cx="268290" cy="36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a:extLst>
                  <a:ext uri="{FF2B5EF4-FFF2-40B4-BE49-F238E27FC236}">
                    <a16:creationId xmlns:a16="http://schemas.microsoft.com/office/drawing/2014/main" id="{708C1938-95F9-449B-8A39-22EC0A97FE6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4188" y="5347139"/>
                <a:ext cx="261331"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a:extLst>
                  <a:ext uri="{FF2B5EF4-FFF2-40B4-BE49-F238E27FC236}">
                    <a16:creationId xmlns:a16="http://schemas.microsoft.com/office/drawing/2014/main" id="{92FA78F9-98FB-403D-B55D-494A03BFEDE8}"/>
                  </a:ext>
                </a:extLst>
              </p:cNvPr>
              <p:cNvGrpSpPr/>
              <p:nvPr/>
            </p:nvGrpSpPr>
            <p:grpSpPr>
              <a:xfrm>
                <a:off x="475989" y="6083010"/>
                <a:ext cx="471783" cy="370832"/>
                <a:chOff x="475989" y="6083010"/>
                <a:chExt cx="471783" cy="370832"/>
              </a:xfrm>
            </p:grpSpPr>
            <p:pic>
              <p:nvPicPr>
                <p:cNvPr id="39" name="Picture 14">
                  <a:extLst>
                    <a:ext uri="{FF2B5EF4-FFF2-40B4-BE49-F238E27FC236}">
                      <a16:creationId xmlns:a16="http://schemas.microsoft.com/office/drawing/2014/main" id="{EC8A901B-2F29-4797-B364-17D90F12E0C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75989" y="6083010"/>
                  <a:ext cx="268290" cy="36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4">
                  <a:extLst>
                    <a:ext uri="{FF2B5EF4-FFF2-40B4-BE49-F238E27FC236}">
                      <a16:creationId xmlns:a16="http://schemas.microsoft.com/office/drawing/2014/main" id="{FF9F6211-01FA-46D7-937B-4F7F5A5B27D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79482" y="6087478"/>
                  <a:ext cx="268290" cy="36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14">
                <a:extLst>
                  <a:ext uri="{FF2B5EF4-FFF2-40B4-BE49-F238E27FC236}">
                    <a16:creationId xmlns:a16="http://schemas.microsoft.com/office/drawing/2014/main" id="{81B9F099-D04C-4F70-BFFA-A744DB4486C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94864" y="6086800"/>
                <a:ext cx="268290" cy="36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a:extLst>
                  <a:ext uri="{FF2B5EF4-FFF2-40B4-BE49-F238E27FC236}">
                    <a16:creationId xmlns:a16="http://schemas.microsoft.com/office/drawing/2014/main" id="{91CDA162-E5C3-4AA7-8515-82150EB1CB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7886" y="3014597"/>
                <a:ext cx="151896" cy="366364"/>
              </a:xfrm>
              <a:prstGeom prst="rect">
                <a:avLst/>
              </a:prstGeom>
            </p:spPr>
          </p:pic>
          <p:sp>
            <p:nvSpPr>
              <p:cNvPr id="37" name="TextBox 36">
                <a:extLst>
                  <a:ext uri="{FF2B5EF4-FFF2-40B4-BE49-F238E27FC236}">
                    <a16:creationId xmlns:a16="http://schemas.microsoft.com/office/drawing/2014/main" id="{D7117D1C-9557-476A-A7CB-8151B4EC18EA}"/>
                  </a:ext>
                </a:extLst>
              </p:cNvPr>
              <p:cNvSpPr txBox="1"/>
              <p:nvPr/>
            </p:nvSpPr>
            <p:spPr>
              <a:xfrm>
                <a:off x="2357" y="57528"/>
                <a:ext cx="4108304" cy="1046440"/>
              </a:xfrm>
              <a:prstGeom prst="rect">
                <a:avLst/>
              </a:prstGeom>
              <a:noFill/>
            </p:spPr>
            <p:txBody>
              <a:bodyPr wrap="square" rtlCol="0">
                <a:spAutoFit/>
              </a:bodyPr>
              <a:lstStyle/>
              <a:p>
                <a:pPr lvl="0" algn="ctr"/>
                <a:r>
                  <a:rPr lang="en-US" b="1" dirty="0"/>
                  <a:t>CEPAC: May 2019 </a:t>
                </a:r>
                <a:r>
                  <a:rPr lang="en-US" b="1" dirty="0" err="1"/>
                  <a:t>Tsepamo</a:t>
                </a:r>
                <a:endParaRPr lang="en-US" b="1" dirty="0"/>
              </a:p>
              <a:p>
                <a:pPr lvl="0" algn="ctr"/>
                <a:r>
                  <a:rPr lang="en-US" b="1" dirty="0"/>
                  <a:t>ARV efficacy per NMA, PDR 10.7%</a:t>
                </a:r>
                <a:br>
                  <a:rPr lang="en-US" b="1" dirty="0"/>
                </a:br>
                <a:r>
                  <a:rPr kumimoji="0" lang="en-US" sz="1300" b="0" i="0" u="none" strike="noStrike" kern="1200" cap="none" spc="0" normalizeH="0" baseline="0" noProof="0" dirty="0">
                    <a:ln>
                      <a:noFill/>
                    </a:ln>
                    <a:solidFill>
                      <a:prstClr val="black"/>
                    </a:solidFill>
                    <a:effectLst/>
                    <a:uLnTx/>
                    <a:uFillTx/>
                    <a:latin typeface="Calibri"/>
                    <a:ea typeface="+mn-ea"/>
                    <a:cs typeface="+mn-cs"/>
                  </a:rPr>
                  <a:t>For every 1000 South African WCP with</a:t>
                </a:r>
                <a:r>
                  <a:rPr kumimoji="0" lang="en-US" sz="1300" b="0" i="0" u="none" strike="noStrike" kern="1200" cap="none" spc="0" normalizeH="0" noProof="0" dirty="0">
                    <a:ln>
                      <a:noFill/>
                    </a:ln>
                    <a:solidFill>
                      <a:prstClr val="black"/>
                    </a:solidFill>
                    <a:effectLst/>
                    <a:uLnTx/>
                    <a:uFillTx/>
                    <a:latin typeface="Calibri"/>
                    <a:ea typeface="+mn-ea"/>
                    <a:cs typeface="+mn-cs"/>
                  </a:rPr>
                  <a:t> HIV </a:t>
                </a:r>
                <a:r>
                  <a:rPr kumimoji="0" lang="en-US" sz="1300" b="1" i="0" u="none" strike="noStrike" kern="1200" cap="none" spc="0" normalizeH="0" baseline="0" noProof="0" dirty="0">
                    <a:ln>
                      <a:noFill/>
                    </a:ln>
                    <a:effectLst/>
                    <a:uLnTx/>
                    <a:uFillTx/>
                    <a:latin typeface="Calibri"/>
                    <a:ea typeface="+mn-ea"/>
                    <a:cs typeface="+mn-cs"/>
                  </a:rPr>
                  <a:t>starting ART</a:t>
                </a:r>
                <a:r>
                  <a:rPr kumimoji="0" lang="en-US" sz="1300" b="0" i="0" u="none" strike="noStrike" kern="1200" cap="none" spc="0" normalizeH="0" baseline="0" noProof="0" dirty="0">
                    <a:ln>
                      <a:noFill/>
                    </a:ln>
                    <a:solidFill>
                      <a:prstClr val="black"/>
                    </a:solidFill>
                    <a:effectLst/>
                    <a:uLnTx/>
                    <a:uFillTx/>
                    <a:latin typeface="Calibri"/>
                    <a:ea typeface="+mn-ea"/>
                    <a:cs typeface="+mn-cs"/>
                  </a:rPr>
                  <a:t>,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pe</a:t>
                </a:r>
                <a:r>
                  <a:rPr lang="en-US" sz="1300" dirty="0">
                    <a:solidFill>
                      <a:prstClr val="black"/>
                    </a:solidFill>
                    <a:latin typeface="Calibri"/>
                  </a:rPr>
                  <a:t>r year</a:t>
                </a:r>
                <a:r>
                  <a:rPr kumimoji="0" lang="en-US" sz="1300" b="0" i="0" u="none" strike="noStrike" kern="1200" cap="none" spc="0" normalizeH="0" baseline="0" noProof="0" dirty="0">
                    <a:ln>
                      <a:noFill/>
                    </a:ln>
                    <a:solidFill>
                      <a:prstClr val="black"/>
                    </a:solidFill>
                    <a:effectLst/>
                    <a:uLnTx/>
                    <a:uFillTx/>
                    <a:latin typeface="Calibri"/>
                    <a:ea typeface="+mn-ea"/>
                    <a:cs typeface="+mn-cs"/>
                  </a:rPr>
                  <a:t>, compared with </a:t>
                </a:r>
                <a:r>
                  <a:rPr kumimoji="0" lang="en-US" sz="1300" b="1" i="1" u="none" strike="noStrike" kern="1200" cap="none" spc="0" normalizeH="0" baseline="0" noProof="0" dirty="0">
                    <a:ln>
                      <a:noFill/>
                    </a:ln>
                    <a:solidFill>
                      <a:srgbClr val="0033CC"/>
                    </a:solidFill>
                    <a:effectLst/>
                    <a:uLnTx/>
                    <a:uFillTx/>
                    <a:latin typeface="Calibri"/>
                    <a:ea typeface="+mn-ea"/>
                    <a:cs typeface="+mn-cs"/>
                  </a:rPr>
                  <a:t>EFV</a:t>
                </a:r>
                <a:r>
                  <a:rPr kumimoji="0" lang="en-US" sz="1300" b="1" i="1" u="none" strike="noStrike" kern="1200" cap="none" spc="0" normalizeH="0" baseline="0" noProof="0" dirty="0">
                    <a:ln>
                      <a:noFill/>
                    </a:ln>
                    <a:solidFill>
                      <a:prstClr val="black"/>
                    </a:solidFill>
                    <a:effectLst/>
                    <a:uLnTx/>
                    <a:uFillTx/>
                    <a:latin typeface="Calibri"/>
                    <a:ea typeface="+mn-ea"/>
                    <a:cs typeface="+mn-cs"/>
                  </a:rPr>
                  <a:t> (average</a:t>
                </a:r>
                <a:r>
                  <a:rPr kumimoji="0" lang="en-US" sz="1300" b="1" i="1" u="none" strike="noStrike" kern="1200" cap="none" spc="0" normalizeH="0" noProof="0" dirty="0">
                    <a:ln>
                      <a:noFill/>
                    </a:ln>
                    <a:solidFill>
                      <a:prstClr val="black"/>
                    </a:solidFill>
                    <a:effectLst/>
                    <a:uLnTx/>
                    <a:uFillTx/>
                    <a:latin typeface="Calibri"/>
                    <a:ea typeface="+mn-ea"/>
                    <a:cs typeface="+mn-cs"/>
                  </a:rPr>
                  <a:t> over 5 </a:t>
                </a:r>
                <a:r>
                  <a:rPr kumimoji="0" lang="en-US" sz="1300" b="1" i="1" u="none" strike="noStrike" kern="1200" cap="none" spc="0" normalizeH="0" noProof="0" dirty="0" err="1">
                    <a:ln>
                      <a:noFill/>
                    </a:ln>
                    <a:solidFill>
                      <a:prstClr val="black"/>
                    </a:solidFill>
                    <a:effectLst/>
                    <a:uLnTx/>
                    <a:uFillTx/>
                    <a:latin typeface="Calibri"/>
                    <a:ea typeface="+mn-ea"/>
                    <a:cs typeface="+mn-cs"/>
                  </a:rPr>
                  <a:t>yrs</a:t>
                </a:r>
                <a:r>
                  <a:rPr kumimoji="0" lang="en-US" sz="1300" b="1" i="1" u="none" strike="noStrike" kern="1200" cap="none" spc="0" normalizeH="0" noProof="0" dirty="0">
                    <a:ln>
                      <a:noFill/>
                    </a:ln>
                    <a:solidFill>
                      <a:prstClr val="black"/>
                    </a:solidFill>
                    <a:effectLst/>
                    <a:uLnTx/>
                    <a:uFillTx/>
                    <a:latin typeface="Calibri"/>
                    <a:ea typeface="+mn-ea"/>
                    <a:cs typeface="+mn-cs"/>
                  </a:rPr>
                  <a:t>)</a:t>
                </a:r>
                <a:r>
                  <a:rPr kumimoji="0" lang="en-US" sz="1300" b="0" i="0" u="none" strike="noStrike" kern="1200" cap="none" spc="0" normalizeH="0" baseline="0" noProof="0" dirty="0">
                    <a:ln>
                      <a:noFill/>
                    </a:ln>
                    <a:solidFill>
                      <a:prstClr val="black"/>
                    </a:solidFill>
                    <a:effectLst/>
                    <a:uLnTx/>
                    <a:uFillTx/>
                    <a:latin typeface="Calibri"/>
                    <a:ea typeface="+mn-ea"/>
                    <a:cs typeface="+mn-cs"/>
                  </a:rPr>
                  <a:t>:</a:t>
                </a:r>
                <a:endParaRPr kumimoji="0" lang="en-ZA"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E50D0357-8A52-4B17-9C2E-2847EE5B1AA8}"/>
                  </a:ext>
                </a:extLst>
              </p:cNvPr>
              <p:cNvSpPr txBox="1"/>
              <p:nvPr/>
            </p:nvSpPr>
            <p:spPr>
              <a:xfrm>
                <a:off x="393337" y="2073519"/>
                <a:ext cx="1540398"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b="1" dirty="0">
                    <a:solidFill>
                      <a:srgbClr val="008000"/>
                    </a:solidFill>
                    <a:latin typeface="Calibri"/>
                  </a:rPr>
                  <a:t>&lt;1</a:t>
                </a:r>
                <a:r>
                  <a:rPr kumimoji="0" lang="en-ZA" sz="1100" b="1" i="0" u="none" strike="noStrike" kern="1200" cap="none" spc="0" normalizeH="0" baseline="0" noProof="0" dirty="0">
                    <a:ln>
                      <a:noFill/>
                    </a:ln>
                    <a:solidFill>
                      <a:srgbClr val="008000"/>
                    </a:solidFill>
                    <a:effectLst/>
                    <a:uLnTx/>
                    <a:uFillTx/>
                    <a:latin typeface="Calibri"/>
                    <a:ea typeface="+mn-ea"/>
                    <a:cs typeface="+mn-cs"/>
                  </a:rPr>
                  <a:t> fewer child deaths*</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b="1" i="1" noProof="0" dirty="0">
                    <a:solidFill>
                      <a:srgbClr val="008000"/>
                    </a:solidFill>
                    <a:latin typeface="Calibri"/>
                  </a:rPr>
                  <a:t>Fewer child deaths with DTG vs EFV</a:t>
                </a:r>
                <a:endParaRPr kumimoji="0" lang="en-ZA" sz="1100" b="1" i="1" u="none" strike="noStrike" kern="1200" cap="none" spc="0" normalizeH="0" baseline="0" noProof="0" dirty="0">
                  <a:ln>
                    <a:noFill/>
                  </a:ln>
                  <a:solidFill>
                    <a:srgbClr val="008000"/>
                  </a:solidFill>
                  <a:effectLst/>
                  <a:uLnTx/>
                  <a:uFillTx/>
                  <a:latin typeface="Calibri"/>
                </a:endParaRPr>
              </a:p>
            </p:txBody>
          </p:sp>
        </p:grpSp>
      </p:grpSp>
      <p:sp>
        <p:nvSpPr>
          <p:cNvPr id="80" name="Content Placeholder 79">
            <a:extLst>
              <a:ext uri="{FF2B5EF4-FFF2-40B4-BE49-F238E27FC236}">
                <a16:creationId xmlns:a16="http://schemas.microsoft.com/office/drawing/2014/main" id="{DAD2B425-D685-4800-A3CF-CF34EF50EEB0}"/>
              </a:ext>
            </a:extLst>
          </p:cNvPr>
          <p:cNvSpPr>
            <a:spLocks noGrp="1"/>
          </p:cNvSpPr>
          <p:nvPr>
            <p:ph idx="1"/>
          </p:nvPr>
        </p:nvSpPr>
        <p:spPr>
          <a:xfrm>
            <a:off x="609600" y="1412731"/>
            <a:ext cx="7007492" cy="4713433"/>
          </a:xfrm>
        </p:spPr>
        <p:txBody>
          <a:bodyPr/>
          <a:lstStyle/>
          <a:p>
            <a:pPr marL="0" indent="0">
              <a:buNone/>
            </a:pPr>
            <a:r>
              <a:rPr lang="en-ZA" i="1" dirty="0"/>
              <a:t>What would be the negative outcomes of avoiding </a:t>
            </a:r>
            <a:r>
              <a:rPr lang="en-ZA" i="1" u="sng" dirty="0"/>
              <a:t>any</a:t>
            </a:r>
            <a:r>
              <a:rPr lang="en-ZA" i="1" dirty="0"/>
              <a:t> excess NTDs by using EFV?</a:t>
            </a:r>
          </a:p>
        </p:txBody>
      </p:sp>
      <p:sp>
        <p:nvSpPr>
          <p:cNvPr id="133" name="TextBox 132">
            <a:extLst>
              <a:ext uri="{FF2B5EF4-FFF2-40B4-BE49-F238E27FC236}">
                <a16:creationId xmlns:a16="http://schemas.microsoft.com/office/drawing/2014/main" id="{98A0C78D-7397-4BA8-B1E8-A4F8C5EEFFFF}"/>
              </a:ext>
            </a:extLst>
          </p:cNvPr>
          <p:cNvSpPr txBox="1"/>
          <p:nvPr/>
        </p:nvSpPr>
        <p:spPr>
          <a:xfrm>
            <a:off x="586451" y="439447"/>
            <a:ext cx="2660960" cy="584775"/>
          </a:xfrm>
          <a:prstGeom prst="rect">
            <a:avLst/>
          </a:prstGeom>
          <a:solidFill>
            <a:schemeClr val="accent1"/>
          </a:solidFill>
          <a:ln>
            <a:solidFill>
              <a:schemeClr val="tx2"/>
            </a:solidFill>
          </a:ln>
        </p:spPr>
        <p:txBody>
          <a:bodyPr wrap="square" rtlCol="0">
            <a:spAutoFit/>
          </a:bodyPr>
          <a:lstStyle/>
          <a:p>
            <a:pPr algn="ctr"/>
            <a:r>
              <a:rPr lang="en-ZA" sz="3200" dirty="0">
                <a:solidFill>
                  <a:schemeClr val="bg1"/>
                </a:solidFill>
              </a:rPr>
              <a:t>CEPAC</a:t>
            </a:r>
          </a:p>
        </p:txBody>
      </p:sp>
    </p:spTree>
    <p:extLst>
      <p:ext uri="{BB962C8B-B14F-4D97-AF65-F5344CB8AC3E}">
        <p14:creationId xmlns:p14="http://schemas.microsoft.com/office/powerpoint/2010/main" val="370602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56EAFBD-4679-4C68-8751-875979CC3956}"/>
              </a:ext>
            </a:extLst>
          </p:cNvPr>
          <p:cNvGrpSpPr/>
          <p:nvPr/>
        </p:nvGrpSpPr>
        <p:grpSpPr>
          <a:xfrm>
            <a:off x="7924800" y="17362"/>
            <a:ext cx="4110661" cy="6876672"/>
            <a:chOff x="0" y="57528"/>
            <a:chExt cx="4110661" cy="6876672"/>
          </a:xfrm>
        </p:grpSpPr>
        <p:sp>
          <p:nvSpPr>
            <p:cNvPr id="6" name="TextBox 5">
              <a:extLst>
                <a:ext uri="{FF2B5EF4-FFF2-40B4-BE49-F238E27FC236}">
                  <a16:creationId xmlns:a16="http://schemas.microsoft.com/office/drawing/2014/main" id="{012C83DF-7F9A-4BB9-A3E6-EDF673D1CBE5}"/>
                </a:ext>
              </a:extLst>
            </p:cNvPr>
            <p:cNvSpPr txBox="1"/>
            <p:nvPr/>
          </p:nvSpPr>
          <p:spPr>
            <a:xfrm>
              <a:off x="0" y="6652304"/>
              <a:ext cx="4108304" cy="2818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a:ea typeface="+mn-ea"/>
                  <a:cs typeface="+mn-cs"/>
                </a:rPr>
                <a:t>*n&lt;0.5; #n=0; numbers ≥0.5 rounded up</a:t>
              </a:r>
            </a:p>
          </p:txBody>
        </p:sp>
        <p:grpSp>
          <p:nvGrpSpPr>
            <p:cNvPr id="7" name="Group 6">
              <a:extLst>
                <a:ext uri="{FF2B5EF4-FFF2-40B4-BE49-F238E27FC236}">
                  <a16:creationId xmlns:a16="http://schemas.microsoft.com/office/drawing/2014/main" id="{11D30439-6493-4608-BD07-D2E81088F0E7}"/>
                </a:ext>
              </a:extLst>
            </p:cNvPr>
            <p:cNvGrpSpPr/>
            <p:nvPr/>
          </p:nvGrpSpPr>
          <p:grpSpPr>
            <a:xfrm>
              <a:off x="2357" y="57528"/>
              <a:ext cx="4108304" cy="6602764"/>
              <a:chOff x="2357" y="57528"/>
              <a:chExt cx="4108304" cy="6602764"/>
            </a:xfrm>
          </p:grpSpPr>
          <p:sp>
            <p:nvSpPr>
              <p:cNvPr id="8" name="TextBox 7">
                <a:extLst>
                  <a:ext uri="{FF2B5EF4-FFF2-40B4-BE49-F238E27FC236}">
                    <a16:creationId xmlns:a16="http://schemas.microsoft.com/office/drawing/2014/main" id="{188D3B7A-A2AB-4DD3-8193-EF302726AF75}"/>
                  </a:ext>
                </a:extLst>
              </p:cNvPr>
              <p:cNvSpPr txBox="1"/>
              <p:nvPr/>
            </p:nvSpPr>
            <p:spPr>
              <a:xfrm>
                <a:off x="406622" y="1153990"/>
                <a:ext cx="1494119" cy="313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DTG</a:t>
                </a:r>
              </a:p>
            </p:txBody>
          </p:sp>
          <p:sp>
            <p:nvSpPr>
              <p:cNvPr id="9" name="Rectangle 8">
                <a:extLst>
                  <a:ext uri="{FF2B5EF4-FFF2-40B4-BE49-F238E27FC236}">
                    <a16:creationId xmlns:a16="http://schemas.microsoft.com/office/drawing/2014/main" id="{7E969DE2-8731-4572-B99C-832BDCFBD49C}"/>
                  </a:ext>
                </a:extLst>
              </p:cNvPr>
              <p:cNvSpPr/>
              <p:nvPr/>
            </p:nvSpPr>
            <p:spPr>
              <a:xfrm>
                <a:off x="117300" y="76200"/>
                <a:ext cx="3916800" cy="65785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78">
                <a:extLst>
                  <a:ext uri="{FF2B5EF4-FFF2-40B4-BE49-F238E27FC236}">
                    <a16:creationId xmlns:a16="http://schemas.microsoft.com/office/drawing/2014/main" id="{383BE713-54C0-43A9-A518-494109A31B06}"/>
                  </a:ext>
                </a:extLst>
              </p:cNvPr>
              <p:cNvSpPr/>
              <p:nvPr/>
            </p:nvSpPr>
            <p:spPr>
              <a:xfrm>
                <a:off x="2120691" y="1173106"/>
                <a:ext cx="1685545" cy="54823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BB10CBB1-D0DF-4F7E-8F6E-D5184F358E02}"/>
                  </a:ext>
                </a:extLst>
              </p:cNvPr>
              <p:cNvSpPr txBox="1"/>
              <p:nvPr/>
            </p:nvSpPr>
            <p:spPr>
              <a:xfrm>
                <a:off x="2207093" y="1149152"/>
                <a:ext cx="1494119" cy="338554"/>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1" u="none" strike="noStrike" cap="none" spc="0" normalizeH="0" baseline="0">
                    <a:ln>
                      <a:noFill/>
                    </a:ln>
                    <a:solidFill>
                      <a:prstClr val="white"/>
                    </a:solidFill>
                    <a:effectLst/>
                    <a:uLnTx/>
                    <a:uFillTx/>
                    <a:latin typeface="Calibri"/>
                  </a:defRPr>
                </a:lvl1pPr>
              </a:lstStyle>
              <a:p>
                <a:r>
                  <a:rPr lang="en-US" dirty="0">
                    <a:solidFill>
                      <a:schemeClr val="bg1"/>
                    </a:solidFill>
                  </a:rPr>
                  <a:t>DTG-C</a:t>
                </a:r>
              </a:p>
            </p:txBody>
          </p:sp>
          <p:grpSp>
            <p:nvGrpSpPr>
              <p:cNvPr id="12" name="Group 11">
                <a:extLst>
                  <a:ext uri="{FF2B5EF4-FFF2-40B4-BE49-F238E27FC236}">
                    <a16:creationId xmlns:a16="http://schemas.microsoft.com/office/drawing/2014/main" id="{759A984E-670C-4CB2-93EA-C31A902E497C}"/>
                  </a:ext>
                </a:extLst>
              </p:cNvPr>
              <p:cNvGrpSpPr/>
              <p:nvPr/>
            </p:nvGrpSpPr>
            <p:grpSpPr>
              <a:xfrm>
                <a:off x="2222844" y="1452898"/>
                <a:ext cx="1481238" cy="1206668"/>
                <a:chOff x="251997" y="879064"/>
                <a:chExt cx="1881603" cy="1296045"/>
              </a:xfrm>
            </p:grpSpPr>
            <p:sp>
              <p:nvSpPr>
                <p:cNvPr id="78" name="Rounded Rectangle 81">
                  <a:extLst>
                    <a:ext uri="{FF2B5EF4-FFF2-40B4-BE49-F238E27FC236}">
                      <a16:creationId xmlns:a16="http://schemas.microsoft.com/office/drawing/2014/main" id="{AC3750BA-C1CA-462A-88AC-9F40C2F241B9}"/>
                    </a:ext>
                  </a:extLst>
                </p:cNvPr>
                <p:cNvSpPr/>
                <p:nvPr/>
              </p:nvSpPr>
              <p:spPr>
                <a:xfrm>
                  <a:off x="251997" y="883767"/>
                  <a:ext cx="1881603" cy="12913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22DE2941-EB6F-4E75-83B0-08BCD8049614}"/>
                    </a:ext>
                  </a:extLst>
                </p:cNvPr>
                <p:cNvSpPr txBox="1"/>
                <p:nvPr/>
              </p:nvSpPr>
              <p:spPr>
                <a:xfrm>
                  <a:off x="267058" y="879064"/>
                  <a:ext cx="1862896" cy="285955"/>
                </a:xfrm>
                <a:prstGeom prst="rect">
                  <a:avLst/>
                </a:prstGeom>
                <a:noFill/>
              </p:spPr>
              <p:txBody>
                <a:bodyPr wrap="square" rtlCol="0">
                  <a:spAutoFit/>
                </a:bodyPr>
                <a:lstStyle/>
                <a:p>
                  <a:pPr lvl="0" algn="ctr"/>
                  <a:r>
                    <a:rPr kumimoji="0" lang="en-ZA" sz="1100" b="0" i="0" u="none" strike="noStrike" kern="1200" cap="none" spc="0" normalizeH="0" baseline="0" noProof="0" dirty="0">
                      <a:ln>
                        <a:noFill/>
                      </a:ln>
                      <a:solidFill>
                        <a:prstClr val="black"/>
                      </a:solidFill>
                      <a:effectLst/>
                      <a:uLnTx/>
                      <a:uFillTx/>
                      <a:latin typeface="Calibri"/>
                      <a:ea typeface="+mn-ea"/>
                      <a:cs typeface="+mn-cs"/>
                    </a:rPr>
                    <a:t>0 more NTDs</a:t>
                  </a:r>
                  <a:r>
                    <a:rPr lang="en-ZA" sz="1100" baseline="30000" dirty="0">
                      <a:solidFill>
                        <a:prstClr val="black"/>
                      </a:solidFill>
                    </a:rPr>
                    <a:t>#</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3" name="Rounded Rectangle 83">
                <a:extLst>
                  <a:ext uri="{FF2B5EF4-FFF2-40B4-BE49-F238E27FC236}">
                    <a16:creationId xmlns:a16="http://schemas.microsoft.com/office/drawing/2014/main" id="{8D34F259-A95C-45A2-A8F7-45483C454608}"/>
                  </a:ext>
                </a:extLst>
              </p:cNvPr>
              <p:cNvSpPr/>
              <p:nvPr/>
            </p:nvSpPr>
            <p:spPr>
              <a:xfrm>
                <a:off x="2224325" y="2755227"/>
                <a:ext cx="1481237" cy="37904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8D1DF4D5-D539-413E-A57C-1469B661A3C6}"/>
                  </a:ext>
                </a:extLst>
              </p:cNvPr>
              <p:cNvSpPr txBox="1"/>
              <p:nvPr/>
            </p:nvSpPr>
            <p:spPr>
              <a:xfrm>
                <a:off x="2207093" y="3352800"/>
                <a:ext cx="1505223"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prstClr val="black"/>
                    </a:solidFill>
                    <a:effectLst/>
                    <a:uLnTx/>
                    <a:uFillTx/>
                    <a:latin typeface="Calibri"/>
                    <a:ea typeface="+mn-ea"/>
                    <a:cs typeface="+mn-cs"/>
                  </a:rPr>
                  <a:t>5 more men </a:t>
                </a:r>
                <a:r>
                  <a:rPr kumimoji="0" lang="en-US" sz="1100" b="0" i="0" u="none" strike="noStrike" kern="1200" cap="none" spc="0" normalizeH="0" baseline="0" noProof="0" dirty="0">
                    <a:ln>
                      <a:noFill/>
                    </a:ln>
                    <a:solidFill>
                      <a:prstClr val="black"/>
                    </a:solidFill>
                    <a:effectLst/>
                    <a:uLnTx/>
                    <a:uFillTx/>
                    <a:latin typeface="Calibri"/>
                    <a:ea typeface="+mn-ea"/>
                    <a:cs typeface="+mn-cs"/>
                  </a:rPr>
                  <a:t>without</a:t>
                </a:r>
                <a:r>
                  <a:rPr kumimoji="0" lang="en-US" sz="1150" b="0" i="0" u="none" strike="noStrike" kern="1200" cap="none" spc="0" normalizeH="0" baseline="0" noProof="0" dirty="0">
                    <a:ln>
                      <a:noFill/>
                    </a:ln>
                    <a:solidFill>
                      <a:prstClr val="black"/>
                    </a:solidFill>
                    <a:effectLst/>
                    <a:uLnTx/>
                    <a:uFillTx/>
                    <a:latin typeface="Calibri"/>
                    <a:ea typeface="+mn-ea"/>
                    <a:cs typeface="+mn-cs"/>
                  </a:rPr>
                  <a:t> HIV</a:t>
                </a:r>
                <a:endParaRPr kumimoji="0" lang="en-ZA" sz="115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60C368FB-B0AD-491A-B65B-DF065A2BBCF8}"/>
                  </a:ext>
                </a:extLst>
              </p:cNvPr>
              <p:cNvSpPr txBox="1"/>
              <p:nvPr/>
            </p:nvSpPr>
            <p:spPr>
              <a:xfrm>
                <a:off x="2234700" y="2752477"/>
                <a:ext cx="1466511" cy="266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1 more women alive</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003A900A-0EF2-4B6E-9FAA-93B43D1527BB}"/>
                  </a:ext>
                </a:extLst>
              </p:cNvPr>
              <p:cNvSpPr txBox="1"/>
              <p:nvPr/>
            </p:nvSpPr>
            <p:spPr>
              <a:xfrm>
                <a:off x="2222844" y="4953000"/>
                <a:ext cx="150522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0 fewer MTC transmissions*</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EFB13C31-9571-442E-84FA-91935C29D919}"/>
                  </a:ext>
                </a:extLst>
              </p:cNvPr>
              <p:cNvSpPr txBox="1"/>
              <p:nvPr/>
            </p:nvSpPr>
            <p:spPr>
              <a:xfrm>
                <a:off x="2207093" y="5697833"/>
                <a:ext cx="1505223" cy="438504"/>
              </a:xfrm>
              <a:prstGeom prst="rect">
                <a:avLst/>
              </a:prstGeom>
              <a:noFill/>
            </p:spPr>
            <p:txBody>
              <a:bodyPr wrap="square" rtlCol="0">
                <a:spAutoFit/>
              </a:bodyPr>
              <a:lstStyle/>
              <a:p>
                <a:pPr lvl="0" algn="ctr"/>
                <a:r>
                  <a:rPr kumimoji="0" lang="en-US" sz="1100" b="0" i="0" u="none" strike="noStrike" kern="1200" cap="none" spc="0" normalizeH="0" baseline="0" noProof="0" dirty="0">
                    <a:ln>
                      <a:noFill/>
                    </a:ln>
                    <a:solidFill>
                      <a:prstClr val="black"/>
                    </a:solidFill>
                    <a:effectLst/>
                    <a:uLnTx/>
                    <a:uFillTx/>
                    <a:latin typeface="Calibri"/>
                    <a:ea typeface="+mn-ea"/>
                    <a:cs typeface="+mn-cs"/>
                  </a:rPr>
                  <a:t>0 more children alive and HIV-free</a:t>
                </a:r>
                <a:r>
                  <a:rPr lang="en-ZA" sz="1100" dirty="0">
                    <a:solidFill>
                      <a:prstClr val="black"/>
                    </a:solidFill>
                    <a:latin typeface="Calibri"/>
                  </a:rPr>
                  <a:t>*</a:t>
                </a:r>
                <a:endParaRPr kumimoji="0" lang="en-ZA" sz="1100" b="0" i="0" u="none" strike="noStrike" kern="1200" cap="none" spc="0" normalizeH="0" noProof="0" dirty="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B20476BF-6FA5-426A-9B6E-9EA7BB2248F0}"/>
                  </a:ext>
                </a:extLst>
              </p:cNvPr>
              <p:cNvSpPr txBox="1"/>
              <p:nvPr/>
            </p:nvSpPr>
            <p:spPr>
              <a:xfrm>
                <a:off x="2262966" y="2030774"/>
                <a:ext cx="1494119" cy="266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Calibri"/>
                    <a:ea typeface="+mn-ea"/>
                    <a:cs typeface="+mn-cs"/>
                  </a:rPr>
                  <a:t>0 more child deaths</a:t>
                </a:r>
                <a:r>
                  <a:rPr kumimoji="0" lang="en-ZA" sz="1100" b="0" i="0" u="none" strike="noStrike" kern="1200" cap="none" spc="0" normalizeH="0" baseline="30000" noProof="0" dirty="0">
                    <a:ln>
                      <a:noFill/>
                    </a:ln>
                    <a:solidFill>
                      <a:prstClr val="black"/>
                    </a:solidFill>
                    <a:effectLst/>
                    <a:uLnTx/>
                    <a:uFillTx/>
                    <a:latin typeface="Calibri"/>
                    <a:ea typeface="+mn-ea"/>
                    <a:cs typeface="+mn-cs"/>
                  </a:rPr>
                  <a:t>#</a:t>
                </a:r>
              </a:p>
            </p:txBody>
          </p:sp>
          <p:grpSp>
            <p:nvGrpSpPr>
              <p:cNvPr id="19" name="Group 18">
                <a:extLst>
                  <a:ext uri="{FF2B5EF4-FFF2-40B4-BE49-F238E27FC236}">
                    <a16:creationId xmlns:a16="http://schemas.microsoft.com/office/drawing/2014/main" id="{F20FE35B-95FC-49BD-9F39-A342D22B53DD}"/>
                  </a:ext>
                </a:extLst>
              </p:cNvPr>
              <p:cNvGrpSpPr/>
              <p:nvPr/>
            </p:nvGrpSpPr>
            <p:grpSpPr>
              <a:xfrm>
                <a:off x="2310297" y="3737201"/>
                <a:ext cx="807401" cy="379377"/>
                <a:chOff x="990600" y="3772493"/>
                <a:chExt cx="1138138" cy="372787"/>
              </a:xfrm>
            </p:grpSpPr>
            <p:grpSp>
              <p:nvGrpSpPr>
                <p:cNvPr id="70" name="Group 69">
                  <a:extLst>
                    <a:ext uri="{FF2B5EF4-FFF2-40B4-BE49-F238E27FC236}">
                      <a16:creationId xmlns:a16="http://schemas.microsoft.com/office/drawing/2014/main" id="{AEC99717-2B45-40B4-B654-B4DAA99E86DA}"/>
                    </a:ext>
                  </a:extLst>
                </p:cNvPr>
                <p:cNvGrpSpPr/>
                <p:nvPr/>
              </p:nvGrpSpPr>
              <p:grpSpPr>
                <a:xfrm>
                  <a:off x="990600" y="3772493"/>
                  <a:ext cx="907132" cy="372787"/>
                  <a:chOff x="1105789" y="3772493"/>
                  <a:chExt cx="907132" cy="372787"/>
                </a:xfrm>
              </p:grpSpPr>
              <p:grpSp>
                <p:nvGrpSpPr>
                  <p:cNvPr id="72" name="Group 71">
                    <a:extLst>
                      <a:ext uri="{FF2B5EF4-FFF2-40B4-BE49-F238E27FC236}">
                        <a16:creationId xmlns:a16="http://schemas.microsoft.com/office/drawing/2014/main" id="{C1000283-EC3A-4D4A-A94D-453C5E2C30D8}"/>
                      </a:ext>
                    </a:extLst>
                  </p:cNvPr>
                  <p:cNvGrpSpPr/>
                  <p:nvPr/>
                </p:nvGrpSpPr>
                <p:grpSpPr>
                  <a:xfrm>
                    <a:off x="1105789" y="3775212"/>
                    <a:ext cx="445122" cy="370068"/>
                    <a:chOff x="1105789" y="3775212"/>
                    <a:chExt cx="445122" cy="370068"/>
                  </a:xfrm>
                </p:grpSpPr>
                <p:pic>
                  <p:nvPicPr>
                    <p:cNvPr id="76" name="Picture 11">
                      <a:extLst>
                        <a:ext uri="{FF2B5EF4-FFF2-40B4-BE49-F238E27FC236}">
                          <a16:creationId xmlns:a16="http://schemas.microsoft.com/office/drawing/2014/main" id="{471EB7E1-AE08-4777-8468-117A8FE04B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11">
                      <a:extLst>
                        <a:ext uri="{FF2B5EF4-FFF2-40B4-BE49-F238E27FC236}">
                          <a16:creationId xmlns:a16="http://schemas.microsoft.com/office/drawing/2014/main" id="{8CF3A578-FF1E-47D9-8C5E-E912650751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3" name="Group 72">
                    <a:extLst>
                      <a:ext uri="{FF2B5EF4-FFF2-40B4-BE49-F238E27FC236}">
                        <a16:creationId xmlns:a16="http://schemas.microsoft.com/office/drawing/2014/main" id="{AC8CF100-11D6-451E-A5E0-C6C1F8C927F6}"/>
                      </a:ext>
                    </a:extLst>
                  </p:cNvPr>
                  <p:cNvGrpSpPr/>
                  <p:nvPr/>
                </p:nvGrpSpPr>
                <p:grpSpPr>
                  <a:xfrm>
                    <a:off x="1567799" y="3772493"/>
                    <a:ext cx="445122" cy="370068"/>
                    <a:chOff x="1105789" y="3775212"/>
                    <a:chExt cx="445122" cy="370068"/>
                  </a:xfrm>
                </p:grpSpPr>
                <p:pic>
                  <p:nvPicPr>
                    <p:cNvPr id="74" name="Picture 11">
                      <a:extLst>
                        <a:ext uri="{FF2B5EF4-FFF2-40B4-BE49-F238E27FC236}">
                          <a16:creationId xmlns:a16="http://schemas.microsoft.com/office/drawing/2014/main" id="{922D03B6-13A2-4B6D-A007-C31597AD75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11">
                      <a:extLst>
                        <a:ext uri="{FF2B5EF4-FFF2-40B4-BE49-F238E27FC236}">
                          <a16:creationId xmlns:a16="http://schemas.microsoft.com/office/drawing/2014/main" id="{1AAE884E-9E7C-4CF3-AF67-24B73EE290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71" name="Picture 11">
                  <a:extLst>
                    <a:ext uri="{FF2B5EF4-FFF2-40B4-BE49-F238E27FC236}">
                      <a16:creationId xmlns:a16="http://schemas.microsoft.com/office/drawing/2014/main" id="{76F9CA27-9970-4EF9-938E-193F27B763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4620" y="3775213"/>
                  <a:ext cx="214118"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Rounded Rectangle 25">
                <a:extLst>
                  <a:ext uri="{FF2B5EF4-FFF2-40B4-BE49-F238E27FC236}">
                    <a16:creationId xmlns:a16="http://schemas.microsoft.com/office/drawing/2014/main" id="{6433BD00-1359-4AEE-B434-4301B5D26035}"/>
                  </a:ext>
                </a:extLst>
              </p:cNvPr>
              <p:cNvSpPr/>
              <p:nvPr/>
            </p:nvSpPr>
            <p:spPr>
              <a:xfrm>
                <a:off x="320220" y="1177944"/>
                <a:ext cx="1685545" cy="54823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2ED848D2-DEB4-4F4E-B7A6-285031E0A326}"/>
                  </a:ext>
                </a:extLst>
              </p:cNvPr>
              <p:cNvSpPr txBox="1"/>
              <p:nvPr/>
            </p:nvSpPr>
            <p:spPr>
              <a:xfrm>
                <a:off x="406622" y="1153990"/>
                <a:ext cx="149411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chemeClr val="bg1"/>
                    </a:solidFill>
                    <a:effectLst/>
                    <a:uLnTx/>
                    <a:uFillTx/>
                    <a:latin typeface="Calibri"/>
                    <a:ea typeface="+mn-ea"/>
                    <a:cs typeface="+mn-cs"/>
                  </a:rPr>
                  <a:t>DTG</a:t>
                </a:r>
              </a:p>
            </p:txBody>
          </p:sp>
          <p:grpSp>
            <p:nvGrpSpPr>
              <p:cNvPr id="22" name="Group 21">
                <a:extLst>
                  <a:ext uri="{FF2B5EF4-FFF2-40B4-BE49-F238E27FC236}">
                    <a16:creationId xmlns:a16="http://schemas.microsoft.com/office/drawing/2014/main" id="{8DA9D3DA-50D6-4143-90E6-A24DD478FE14}"/>
                  </a:ext>
                </a:extLst>
              </p:cNvPr>
              <p:cNvGrpSpPr/>
              <p:nvPr/>
            </p:nvGrpSpPr>
            <p:grpSpPr>
              <a:xfrm>
                <a:off x="422374" y="1457736"/>
                <a:ext cx="1481238" cy="1206668"/>
                <a:chOff x="251997" y="879064"/>
                <a:chExt cx="1881603" cy="1296045"/>
              </a:xfrm>
            </p:grpSpPr>
            <p:sp>
              <p:nvSpPr>
                <p:cNvPr id="67" name="Rounded Rectangle 24">
                  <a:extLst>
                    <a:ext uri="{FF2B5EF4-FFF2-40B4-BE49-F238E27FC236}">
                      <a16:creationId xmlns:a16="http://schemas.microsoft.com/office/drawing/2014/main" id="{256B031B-A3FF-445E-B812-3A69CD25742C}"/>
                    </a:ext>
                  </a:extLst>
                </p:cNvPr>
                <p:cNvSpPr/>
                <p:nvPr/>
              </p:nvSpPr>
              <p:spPr>
                <a:xfrm>
                  <a:off x="251997" y="883767"/>
                  <a:ext cx="1881603" cy="12913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pic>
              <p:nvPicPr>
                <p:cNvPr id="68" name="Picture 67">
                  <a:extLst>
                    <a:ext uri="{FF2B5EF4-FFF2-40B4-BE49-F238E27FC236}">
                      <a16:creationId xmlns:a16="http://schemas.microsoft.com/office/drawing/2014/main" id="{3D27170D-C594-404C-A089-767A15A0D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110" y="1128064"/>
                  <a:ext cx="360609" cy="386665"/>
                </a:xfrm>
                <a:prstGeom prst="rect">
                  <a:avLst/>
                </a:prstGeom>
              </p:spPr>
            </p:pic>
            <p:sp>
              <p:nvSpPr>
                <p:cNvPr id="69" name="TextBox 68">
                  <a:extLst>
                    <a:ext uri="{FF2B5EF4-FFF2-40B4-BE49-F238E27FC236}">
                      <a16:creationId xmlns:a16="http://schemas.microsoft.com/office/drawing/2014/main" id="{F0524E6F-54FB-4695-B932-93B85C01D4E6}"/>
                    </a:ext>
                  </a:extLst>
                </p:cNvPr>
                <p:cNvSpPr txBox="1"/>
                <p:nvPr/>
              </p:nvSpPr>
              <p:spPr>
                <a:xfrm>
                  <a:off x="267058" y="879064"/>
                  <a:ext cx="1862895" cy="2809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Calibri"/>
                      <a:ea typeface="+mn-ea"/>
                      <a:cs typeface="+mn-cs"/>
                    </a:rPr>
                    <a:t>1 more NTDs</a:t>
                  </a:r>
                </a:p>
              </p:txBody>
            </p:sp>
          </p:grpSp>
          <p:sp>
            <p:nvSpPr>
              <p:cNvPr id="23" name="Rounded Rectangle 37">
                <a:extLst>
                  <a:ext uri="{FF2B5EF4-FFF2-40B4-BE49-F238E27FC236}">
                    <a16:creationId xmlns:a16="http://schemas.microsoft.com/office/drawing/2014/main" id="{36391EDD-33B7-4846-8D85-E0B594BC749C}"/>
                  </a:ext>
                </a:extLst>
              </p:cNvPr>
              <p:cNvSpPr/>
              <p:nvPr/>
            </p:nvSpPr>
            <p:spPr>
              <a:xfrm>
                <a:off x="423855" y="2760065"/>
                <a:ext cx="1481237" cy="37904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371F7BE6-7F0F-484E-B2FE-1651025CA4FB}"/>
                  </a:ext>
                </a:extLst>
              </p:cNvPr>
              <p:cNvSpPr txBox="1"/>
              <p:nvPr/>
            </p:nvSpPr>
            <p:spPr>
              <a:xfrm>
                <a:off x="406622" y="3352800"/>
                <a:ext cx="1505223"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prstClr val="black"/>
                    </a:solidFill>
                    <a:effectLst/>
                    <a:uLnTx/>
                    <a:uFillTx/>
                    <a:latin typeface="Calibri"/>
                    <a:ea typeface="+mn-ea"/>
                    <a:cs typeface="+mn-cs"/>
                  </a:rPr>
                  <a:t>13 more men </a:t>
                </a:r>
                <a:r>
                  <a:rPr kumimoji="0" lang="en-US" sz="1100" b="0" i="0" u="none" strike="noStrike" kern="1200" cap="none" spc="0" normalizeH="0" baseline="0" noProof="0" dirty="0">
                    <a:ln>
                      <a:noFill/>
                    </a:ln>
                    <a:solidFill>
                      <a:prstClr val="black"/>
                    </a:solidFill>
                    <a:effectLst/>
                    <a:uLnTx/>
                    <a:uFillTx/>
                    <a:latin typeface="Calibri"/>
                    <a:ea typeface="+mn-ea"/>
                    <a:cs typeface="+mn-cs"/>
                  </a:rPr>
                  <a:t>without</a:t>
                </a:r>
                <a:r>
                  <a:rPr kumimoji="0" lang="en-US" sz="1150" b="0" i="0" u="none" strike="noStrike" kern="1200" cap="none" spc="0" normalizeH="0" baseline="0" noProof="0" dirty="0">
                    <a:ln>
                      <a:noFill/>
                    </a:ln>
                    <a:solidFill>
                      <a:prstClr val="black"/>
                    </a:solidFill>
                    <a:effectLst/>
                    <a:uLnTx/>
                    <a:uFillTx/>
                    <a:latin typeface="Calibri"/>
                    <a:ea typeface="+mn-ea"/>
                    <a:cs typeface="+mn-cs"/>
                  </a:rPr>
                  <a:t> HIV</a:t>
                </a:r>
                <a:endParaRPr kumimoji="0" lang="en-ZA" sz="115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0BF35C49-A009-47F6-BF23-C9698EC5C892}"/>
                  </a:ext>
                </a:extLst>
              </p:cNvPr>
              <p:cNvSpPr txBox="1"/>
              <p:nvPr/>
            </p:nvSpPr>
            <p:spPr>
              <a:xfrm>
                <a:off x="434230" y="2757316"/>
                <a:ext cx="1466511" cy="266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3 more women alive</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03702A0D-5BC0-4CD1-BA16-9FDB17083027}"/>
                  </a:ext>
                </a:extLst>
              </p:cNvPr>
              <p:cNvSpPr txBox="1"/>
              <p:nvPr/>
            </p:nvSpPr>
            <p:spPr>
              <a:xfrm>
                <a:off x="424119" y="4953000"/>
                <a:ext cx="150522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Calibri"/>
                  </a:rPr>
                  <a:t>3</a:t>
                </a:r>
                <a:r>
                  <a:rPr kumimoji="0" lang="en-US" sz="1100" b="0" i="0" u="none" strike="noStrike" kern="1200" cap="none" spc="0" normalizeH="0" baseline="0" noProof="0" dirty="0">
                    <a:ln>
                      <a:noFill/>
                    </a:ln>
                    <a:solidFill>
                      <a:prstClr val="black"/>
                    </a:solidFill>
                    <a:effectLst/>
                    <a:uLnTx/>
                    <a:uFillTx/>
                    <a:latin typeface="Calibri"/>
                    <a:ea typeface="+mn-ea"/>
                    <a:cs typeface="+mn-cs"/>
                  </a:rPr>
                  <a:t> fewer MTC transmissions</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D9F9F23D-B6A0-44AB-9A1D-F303784836E5}"/>
                  </a:ext>
                </a:extLst>
              </p:cNvPr>
              <p:cNvSpPr txBox="1"/>
              <p:nvPr/>
            </p:nvSpPr>
            <p:spPr>
              <a:xfrm>
                <a:off x="406622" y="5702671"/>
                <a:ext cx="1505223" cy="4385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3 more children alive and HIV-free</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
                <a:extLst>
                  <a:ext uri="{FF2B5EF4-FFF2-40B4-BE49-F238E27FC236}">
                    <a16:creationId xmlns:a16="http://schemas.microsoft.com/office/drawing/2014/main" id="{95D35B83-E03D-40DE-91AB-82884B97597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5990" y="5353964"/>
                <a:ext cx="268290" cy="36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Group 28">
                <a:extLst>
                  <a:ext uri="{FF2B5EF4-FFF2-40B4-BE49-F238E27FC236}">
                    <a16:creationId xmlns:a16="http://schemas.microsoft.com/office/drawing/2014/main" id="{5C7030A2-B9EE-47D5-B70C-E378DFCA40CC}"/>
                  </a:ext>
                </a:extLst>
              </p:cNvPr>
              <p:cNvGrpSpPr/>
              <p:nvPr/>
            </p:nvGrpSpPr>
            <p:grpSpPr>
              <a:xfrm>
                <a:off x="509826" y="3742039"/>
                <a:ext cx="1299028" cy="379377"/>
                <a:chOff x="990600" y="3772493"/>
                <a:chExt cx="1831152" cy="372787"/>
              </a:xfrm>
            </p:grpSpPr>
            <p:grpSp>
              <p:nvGrpSpPr>
                <p:cNvPr id="53" name="Group 52">
                  <a:extLst>
                    <a:ext uri="{FF2B5EF4-FFF2-40B4-BE49-F238E27FC236}">
                      <a16:creationId xmlns:a16="http://schemas.microsoft.com/office/drawing/2014/main" id="{24061397-E8D0-4206-9E9B-3726FEAAF33E}"/>
                    </a:ext>
                  </a:extLst>
                </p:cNvPr>
                <p:cNvGrpSpPr/>
                <p:nvPr/>
              </p:nvGrpSpPr>
              <p:grpSpPr>
                <a:xfrm>
                  <a:off x="990600" y="3772493"/>
                  <a:ext cx="907132" cy="372787"/>
                  <a:chOff x="1105789" y="3772493"/>
                  <a:chExt cx="907132" cy="372787"/>
                </a:xfrm>
              </p:grpSpPr>
              <p:grpSp>
                <p:nvGrpSpPr>
                  <p:cNvPr id="61" name="Group 60">
                    <a:extLst>
                      <a:ext uri="{FF2B5EF4-FFF2-40B4-BE49-F238E27FC236}">
                        <a16:creationId xmlns:a16="http://schemas.microsoft.com/office/drawing/2014/main" id="{B02A7107-6CAC-40F5-BE9B-532DB634B012}"/>
                      </a:ext>
                    </a:extLst>
                  </p:cNvPr>
                  <p:cNvGrpSpPr/>
                  <p:nvPr/>
                </p:nvGrpSpPr>
                <p:grpSpPr>
                  <a:xfrm>
                    <a:off x="1105789" y="3775212"/>
                    <a:ext cx="445122" cy="370068"/>
                    <a:chOff x="1105789" y="3775212"/>
                    <a:chExt cx="445122" cy="370068"/>
                  </a:xfrm>
                </p:grpSpPr>
                <p:pic>
                  <p:nvPicPr>
                    <p:cNvPr id="65" name="Picture 11">
                      <a:extLst>
                        <a:ext uri="{FF2B5EF4-FFF2-40B4-BE49-F238E27FC236}">
                          <a16:creationId xmlns:a16="http://schemas.microsoft.com/office/drawing/2014/main" id="{9DD2D68E-6918-4C14-8046-4EABF77E42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11">
                      <a:extLst>
                        <a:ext uri="{FF2B5EF4-FFF2-40B4-BE49-F238E27FC236}">
                          <a16:creationId xmlns:a16="http://schemas.microsoft.com/office/drawing/2014/main" id="{A4C49F7D-B642-449F-A929-5A1E6D3298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2" name="Group 61">
                    <a:extLst>
                      <a:ext uri="{FF2B5EF4-FFF2-40B4-BE49-F238E27FC236}">
                        <a16:creationId xmlns:a16="http://schemas.microsoft.com/office/drawing/2014/main" id="{A1973AEB-B312-4C27-BE13-2DBDA465C51A}"/>
                      </a:ext>
                    </a:extLst>
                  </p:cNvPr>
                  <p:cNvGrpSpPr/>
                  <p:nvPr/>
                </p:nvGrpSpPr>
                <p:grpSpPr>
                  <a:xfrm>
                    <a:off x="1567799" y="3772493"/>
                    <a:ext cx="445122" cy="370068"/>
                    <a:chOff x="1105789" y="3775212"/>
                    <a:chExt cx="445122" cy="370068"/>
                  </a:xfrm>
                </p:grpSpPr>
                <p:pic>
                  <p:nvPicPr>
                    <p:cNvPr id="63" name="Picture 11">
                      <a:extLst>
                        <a:ext uri="{FF2B5EF4-FFF2-40B4-BE49-F238E27FC236}">
                          <a16:creationId xmlns:a16="http://schemas.microsoft.com/office/drawing/2014/main" id="{36A72702-7BF1-4DC0-A8AC-A83187E25A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11">
                      <a:extLst>
                        <a:ext uri="{FF2B5EF4-FFF2-40B4-BE49-F238E27FC236}">
                          <a16:creationId xmlns:a16="http://schemas.microsoft.com/office/drawing/2014/main" id="{0803B12B-C09B-4C4A-96BF-B34DE38DB1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54" name="Group 53">
                  <a:extLst>
                    <a:ext uri="{FF2B5EF4-FFF2-40B4-BE49-F238E27FC236}">
                      <a16:creationId xmlns:a16="http://schemas.microsoft.com/office/drawing/2014/main" id="{D7E39012-DE04-452E-84D0-DE9F20474468}"/>
                    </a:ext>
                  </a:extLst>
                </p:cNvPr>
                <p:cNvGrpSpPr/>
                <p:nvPr/>
              </p:nvGrpSpPr>
              <p:grpSpPr>
                <a:xfrm>
                  <a:off x="1914620" y="3772493"/>
                  <a:ext cx="907132" cy="372787"/>
                  <a:chOff x="1105789" y="3772493"/>
                  <a:chExt cx="907132" cy="372787"/>
                </a:xfrm>
              </p:grpSpPr>
              <p:grpSp>
                <p:nvGrpSpPr>
                  <p:cNvPr id="55" name="Group 54">
                    <a:extLst>
                      <a:ext uri="{FF2B5EF4-FFF2-40B4-BE49-F238E27FC236}">
                        <a16:creationId xmlns:a16="http://schemas.microsoft.com/office/drawing/2014/main" id="{FD0088C3-DC87-4D78-9AF4-A69F1C1FCDFB}"/>
                      </a:ext>
                    </a:extLst>
                  </p:cNvPr>
                  <p:cNvGrpSpPr/>
                  <p:nvPr/>
                </p:nvGrpSpPr>
                <p:grpSpPr>
                  <a:xfrm>
                    <a:off x="1105789" y="3775212"/>
                    <a:ext cx="445122" cy="370068"/>
                    <a:chOff x="1105789" y="3775212"/>
                    <a:chExt cx="445122" cy="370068"/>
                  </a:xfrm>
                </p:grpSpPr>
                <p:pic>
                  <p:nvPicPr>
                    <p:cNvPr id="59" name="Picture 11">
                      <a:extLst>
                        <a:ext uri="{FF2B5EF4-FFF2-40B4-BE49-F238E27FC236}">
                          <a16:creationId xmlns:a16="http://schemas.microsoft.com/office/drawing/2014/main" id="{68346310-5E83-4483-B166-B8C192E366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11">
                      <a:extLst>
                        <a:ext uri="{FF2B5EF4-FFF2-40B4-BE49-F238E27FC236}">
                          <a16:creationId xmlns:a16="http://schemas.microsoft.com/office/drawing/2014/main" id="{DFAA0F34-EA81-4B54-833F-F801B2F10B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Group 55">
                    <a:extLst>
                      <a:ext uri="{FF2B5EF4-FFF2-40B4-BE49-F238E27FC236}">
                        <a16:creationId xmlns:a16="http://schemas.microsoft.com/office/drawing/2014/main" id="{CB0D6A10-1ECE-49A5-9931-9AEB4815B91B}"/>
                      </a:ext>
                    </a:extLst>
                  </p:cNvPr>
                  <p:cNvGrpSpPr/>
                  <p:nvPr/>
                </p:nvGrpSpPr>
                <p:grpSpPr>
                  <a:xfrm>
                    <a:off x="1567799" y="3772493"/>
                    <a:ext cx="445122" cy="370068"/>
                    <a:chOff x="1105789" y="3775212"/>
                    <a:chExt cx="445122" cy="370068"/>
                  </a:xfrm>
                </p:grpSpPr>
                <p:pic>
                  <p:nvPicPr>
                    <p:cNvPr id="57" name="Picture 11">
                      <a:extLst>
                        <a:ext uri="{FF2B5EF4-FFF2-40B4-BE49-F238E27FC236}">
                          <a16:creationId xmlns:a16="http://schemas.microsoft.com/office/drawing/2014/main" id="{1C3F36BB-2BE1-4F51-93A5-442C9E2112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11">
                      <a:extLst>
                        <a:ext uri="{FF2B5EF4-FFF2-40B4-BE49-F238E27FC236}">
                          <a16:creationId xmlns:a16="http://schemas.microsoft.com/office/drawing/2014/main" id="{21734707-A81D-46E6-8E18-8A43D55327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30" name="Group 29">
                <a:extLst>
                  <a:ext uri="{FF2B5EF4-FFF2-40B4-BE49-F238E27FC236}">
                    <a16:creationId xmlns:a16="http://schemas.microsoft.com/office/drawing/2014/main" id="{E22A532F-08BB-4A48-A261-25EC00982DF9}"/>
                  </a:ext>
                </a:extLst>
              </p:cNvPr>
              <p:cNvGrpSpPr/>
              <p:nvPr/>
            </p:nvGrpSpPr>
            <p:grpSpPr>
              <a:xfrm>
                <a:off x="509826" y="4165480"/>
                <a:ext cx="807401" cy="379377"/>
                <a:chOff x="990600" y="3772493"/>
                <a:chExt cx="1138138" cy="372787"/>
              </a:xfrm>
            </p:grpSpPr>
            <p:grpSp>
              <p:nvGrpSpPr>
                <p:cNvPr id="45" name="Group 44">
                  <a:extLst>
                    <a:ext uri="{FF2B5EF4-FFF2-40B4-BE49-F238E27FC236}">
                      <a16:creationId xmlns:a16="http://schemas.microsoft.com/office/drawing/2014/main" id="{A2D02FF2-0F78-42BD-AF79-0A75960022DB}"/>
                    </a:ext>
                  </a:extLst>
                </p:cNvPr>
                <p:cNvGrpSpPr/>
                <p:nvPr/>
              </p:nvGrpSpPr>
              <p:grpSpPr>
                <a:xfrm>
                  <a:off x="990600" y="3772493"/>
                  <a:ext cx="907132" cy="372787"/>
                  <a:chOff x="1105789" y="3772493"/>
                  <a:chExt cx="907132" cy="372787"/>
                </a:xfrm>
              </p:grpSpPr>
              <p:grpSp>
                <p:nvGrpSpPr>
                  <p:cNvPr id="47" name="Group 46">
                    <a:extLst>
                      <a:ext uri="{FF2B5EF4-FFF2-40B4-BE49-F238E27FC236}">
                        <a16:creationId xmlns:a16="http://schemas.microsoft.com/office/drawing/2014/main" id="{5A9C73B4-0782-4449-9659-3FF1173127A2}"/>
                      </a:ext>
                    </a:extLst>
                  </p:cNvPr>
                  <p:cNvGrpSpPr/>
                  <p:nvPr/>
                </p:nvGrpSpPr>
                <p:grpSpPr>
                  <a:xfrm>
                    <a:off x="1105789" y="3775212"/>
                    <a:ext cx="445122" cy="370068"/>
                    <a:chOff x="1105789" y="3775212"/>
                    <a:chExt cx="445122" cy="370068"/>
                  </a:xfrm>
                </p:grpSpPr>
                <p:pic>
                  <p:nvPicPr>
                    <p:cNvPr id="51" name="Picture 11">
                      <a:extLst>
                        <a:ext uri="{FF2B5EF4-FFF2-40B4-BE49-F238E27FC236}">
                          <a16:creationId xmlns:a16="http://schemas.microsoft.com/office/drawing/2014/main" id="{A349E184-EB3B-41DB-A86F-E2ADDA0E41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1">
                      <a:extLst>
                        <a:ext uri="{FF2B5EF4-FFF2-40B4-BE49-F238E27FC236}">
                          <a16:creationId xmlns:a16="http://schemas.microsoft.com/office/drawing/2014/main" id="{03119E44-9DC0-46C2-A295-3152C34EFB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8" name="Group 47">
                    <a:extLst>
                      <a:ext uri="{FF2B5EF4-FFF2-40B4-BE49-F238E27FC236}">
                        <a16:creationId xmlns:a16="http://schemas.microsoft.com/office/drawing/2014/main" id="{76A0A9F2-2A3B-4ADC-BF5C-2576A509C65A}"/>
                      </a:ext>
                    </a:extLst>
                  </p:cNvPr>
                  <p:cNvGrpSpPr/>
                  <p:nvPr/>
                </p:nvGrpSpPr>
                <p:grpSpPr>
                  <a:xfrm>
                    <a:off x="1567799" y="3772493"/>
                    <a:ext cx="445122" cy="370068"/>
                    <a:chOff x="1105789" y="3775212"/>
                    <a:chExt cx="445122" cy="370068"/>
                  </a:xfrm>
                </p:grpSpPr>
                <p:pic>
                  <p:nvPicPr>
                    <p:cNvPr id="49" name="Picture 11">
                      <a:extLst>
                        <a:ext uri="{FF2B5EF4-FFF2-40B4-BE49-F238E27FC236}">
                          <a16:creationId xmlns:a16="http://schemas.microsoft.com/office/drawing/2014/main" id="{36B1B8EB-6048-4238-86F2-38E7809C1C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1">
                      <a:extLst>
                        <a:ext uri="{FF2B5EF4-FFF2-40B4-BE49-F238E27FC236}">
                          <a16:creationId xmlns:a16="http://schemas.microsoft.com/office/drawing/2014/main" id="{5A6DABEE-C90B-4E4A-8B14-CBD6B6F3BD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46" name="Picture 11">
                  <a:extLst>
                    <a:ext uri="{FF2B5EF4-FFF2-40B4-BE49-F238E27FC236}">
                      <a16:creationId xmlns:a16="http://schemas.microsoft.com/office/drawing/2014/main" id="{29C027C1-AB39-4713-8F2B-F617BA9FCE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4620" y="3775213"/>
                  <a:ext cx="214118"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Group 30">
                <a:extLst>
                  <a:ext uri="{FF2B5EF4-FFF2-40B4-BE49-F238E27FC236}">
                    <a16:creationId xmlns:a16="http://schemas.microsoft.com/office/drawing/2014/main" id="{D0D43BBF-94DA-4BD4-9F16-FCABEBB819E7}"/>
                  </a:ext>
                </a:extLst>
              </p:cNvPr>
              <p:cNvGrpSpPr/>
              <p:nvPr/>
            </p:nvGrpSpPr>
            <p:grpSpPr>
              <a:xfrm>
                <a:off x="509826" y="3018191"/>
                <a:ext cx="479648" cy="366364"/>
                <a:chOff x="1035463" y="3077152"/>
                <a:chExt cx="676127" cy="360000"/>
              </a:xfrm>
            </p:grpSpPr>
            <p:grpSp>
              <p:nvGrpSpPr>
                <p:cNvPr id="41" name="Group 40">
                  <a:extLst>
                    <a:ext uri="{FF2B5EF4-FFF2-40B4-BE49-F238E27FC236}">
                      <a16:creationId xmlns:a16="http://schemas.microsoft.com/office/drawing/2014/main" id="{DC1D5B76-705E-43D5-A5DD-52F9274878B9}"/>
                    </a:ext>
                  </a:extLst>
                </p:cNvPr>
                <p:cNvGrpSpPr/>
                <p:nvPr/>
              </p:nvGrpSpPr>
              <p:grpSpPr>
                <a:xfrm>
                  <a:off x="1035463" y="3077152"/>
                  <a:ext cx="445122" cy="360000"/>
                  <a:chOff x="1035463" y="3077152"/>
                  <a:chExt cx="445122" cy="360000"/>
                </a:xfrm>
              </p:grpSpPr>
              <p:pic>
                <p:nvPicPr>
                  <p:cNvPr id="43" name="Picture 42">
                    <a:extLst>
                      <a:ext uri="{FF2B5EF4-FFF2-40B4-BE49-F238E27FC236}">
                        <a16:creationId xmlns:a16="http://schemas.microsoft.com/office/drawing/2014/main" id="{EF83C1C2-19CA-4C0B-B8F7-CB75E6E59F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5463" y="3077152"/>
                    <a:ext cx="214117" cy="360000"/>
                  </a:xfrm>
                  <a:prstGeom prst="rect">
                    <a:avLst/>
                  </a:prstGeom>
                </p:spPr>
              </p:pic>
              <p:pic>
                <p:nvPicPr>
                  <p:cNvPr id="44" name="Picture 43">
                    <a:extLst>
                      <a:ext uri="{FF2B5EF4-FFF2-40B4-BE49-F238E27FC236}">
                        <a16:creationId xmlns:a16="http://schemas.microsoft.com/office/drawing/2014/main" id="{59D233F7-02F5-4033-A708-7A24A445CF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6468" y="3077152"/>
                    <a:ext cx="214117" cy="360000"/>
                  </a:xfrm>
                  <a:prstGeom prst="rect">
                    <a:avLst/>
                  </a:prstGeom>
                </p:spPr>
              </p:pic>
            </p:grpSp>
            <p:pic>
              <p:nvPicPr>
                <p:cNvPr id="42" name="Picture 41">
                  <a:extLst>
                    <a:ext uri="{FF2B5EF4-FFF2-40B4-BE49-F238E27FC236}">
                      <a16:creationId xmlns:a16="http://schemas.microsoft.com/office/drawing/2014/main" id="{A9C73116-84CF-410E-8061-F980DEF9F4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7473" y="3077152"/>
                  <a:ext cx="214117" cy="360000"/>
                </a:xfrm>
                <a:prstGeom prst="rect">
                  <a:avLst/>
                </a:prstGeom>
              </p:spPr>
            </p:pic>
          </p:grpSp>
          <p:pic>
            <p:nvPicPr>
              <p:cNvPr id="32" name="Picture 2">
                <a:extLst>
                  <a:ext uri="{FF2B5EF4-FFF2-40B4-BE49-F238E27FC236}">
                    <a16:creationId xmlns:a16="http://schemas.microsoft.com/office/drawing/2014/main" id="{9828E39C-2573-4748-9E41-7B8F00AA215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9482" y="5353964"/>
                <a:ext cx="268290" cy="36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a:extLst>
                  <a:ext uri="{FF2B5EF4-FFF2-40B4-BE49-F238E27FC236}">
                    <a16:creationId xmlns:a16="http://schemas.microsoft.com/office/drawing/2014/main" id="{708C1938-95F9-449B-8A39-22EC0A97FE6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4188" y="5347139"/>
                <a:ext cx="261331"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a:extLst>
                  <a:ext uri="{FF2B5EF4-FFF2-40B4-BE49-F238E27FC236}">
                    <a16:creationId xmlns:a16="http://schemas.microsoft.com/office/drawing/2014/main" id="{92FA78F9-98FB-403D-B55D-494A03BFEDE8}"/>
                  </a:ext>
                </a:extLst>
              </p:cNvPr>
              <p:cNvGrpSpPr/>
              <p:nvPr/>
            </p:nvGrpSpPr>
            <p:grpSpPr>
              <a:xfrm>
                <a:off x="475989" y="6083010"/>
                <a:ext cx="471783" cy="370832"/>
                <a:chOff x="475989" y="6083010"/>
                <a:chExt cx="471783" cy="370832"/>
              </a:xfrm>
            </p:grpSpPr>
            <p:pic>
              <p:nvPicPr>
                <p:cNvPr id="39" name="Picture 14">
                  <a:extLst>
                    <a:ext uri="{FF2B5EF4-FFF2-40B4-BE49-F238E27FC236}">
                      <a16:creationId xmlns:a16="http://schemas.microsoft.com/office/drawing/2014/main" id="{EC8A901B-2F29-4797-B364-17D90F12E0C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75989" y="6083010"/>
                  <a:ext cx="268290" cy="36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4">
                  <a:extLst>
                    <a:ext uri="{FF2B5EF4-FFF2-40B4-BE49-F238E27FC236}">
                      <a16:creationId xmlns:a16="http://schemas.microsoft.com/office/drawing/2014/main" id="{FF9F6211-01FA-46D7-937B-4F7F5A5B27D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79482" y="6087478"/>
                  <a:ext cx="268290" cy="36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14">
                <a:extLst>
                  <a:ext uri="{FF2B5EF4-FFF2-40B4-BE49-F238E27FC236}">
                    <a16:creationId xmlns:a16="http://schemas.microsoft.com/office/drawing/2014/main" id="{81B9F099-D04C-4F70-BFFA-A744DB4486C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94864" y="6086800"/>
                <a:ext cx="268290" cy="36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a:extLst>
                  <a:ext uri="{FF2B5EF4-FFF2-40B4-BE49-F238E27FC236}">
                    <a16:creationId xmlns:a16="http://schemas.microsoft.com/office/drawing/2014/main" id="{91CDA162-E5C3-4AA7-8515-82150EB1CB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7886" y="3014597"/>
                <a:ext cx="151896" cy="366364"/>
              </a:xfrm>
              <a:prstGeom prst="rect">
                <a:avLst/>
              </a:prstGeom>
            </p:spPr>
          </p:pic>
          <p:sp>
            <p:nvSpPr>
              <p:cNvPr id="37" name="TextBox 36">
                <a:extLst>
                  <a:ext uri="{FF2B5EF4-FFF2-40B4-BE49-F238E27FC236}">
                    <a16:creationId xmlns:a16="http://schemas.microsoft.com/office/drawing/2014/main" id="{D7117D1C-9557-476A-A7CB-8151B4EC18EA}"/>
                  </a:ext>
                </a:extLst>
              </p:cNvPr>
              <p:cNvSpPr txBox="1"/>
              <p:nvPr/>
            </p:nvSpPr>
            <p:spPr>
              <a:xfrm>
                <a:off x="2357" y="57528"/>
                <a:ext cx="4108304" cy="1046440"/>
              </a:xfrm>
              <a:prstGeom prst="rect">
                <a:avLst/>
              </a:prstGeom>
              <a:noFill/>
            </p:spPr>
            <p:txBody>
              <a:bodyPr wrap="square" rtlCol="0">
                <a:spAutoFit/>
              </a:bodyPr>
              <a:lstStyle/>
              <a:p>
                <a:pPr lvl="0" algn="ctr"/>
                <a:r>
                  <a:rPr lang="en-US" b="1" dirty="0"/>
                  <a:t>CEPAC: May 2019 </a:t>
                </a:r>
                <a:r>
                  <a:rPr lang="en-US" b="1" dirty="0" err="1"/>
                  <a:t>Tsepamo</a:t>
                </a:r>
                <a:endParaRPr lang="en-US" b="1" dirty="0"/>
              </a:p>
              <a:p>
                <a:pPr lvl="0" algn="ctr"/>
                <a:r>
                  <a:rPr lang="en-US" b="1" dirty="0"/>
                  <a:t>ARV efficacy per NMA, PDR 10.7%</a:t>
                </a:r>
                <a:br>
                  <a:rPr lang="en-US" b="1" dirty="0"/>
                </a:br>
                <a:r>
                  <a:rPr kumimoji="0" lang="en-US" sz="1300" b="0" i="0" u="none" strike="noStrike" kern="1200" cap="none" spc="0" normalizeH="0" baseline="0" noProof="0" dirty="0">
                    <a:ln>
                      <a:noFill/>
                    </a:ln>
                    <a:solidFill>
                      <a:prstClr val="black"/>
                    </a:solidFill>
                    <a:effectLst/>
                    <a:uLnTx/>
                    <a:uFillTx/>
                    <a:latin typeface="Calibri"/>
                    <a:ea typeface="+mn-ea"/>
                    <a:cs typeface="+mn-cs"/>
                  </a:rPr>
                  <a:t>For every 1000 South African WCP with</a:t>
                </a:r>
                <a:r>
                  <a:rPr kumimoji="0" lang="en-US" sz="1300" b="0" i="0" u="none" strike="noStrike" kern="1200" cap="none" spc="0" normalizeH="0" noProof="0" dirty="0">
                    <a:ln>
                      <a:noFill/>
                    </a:ln>
                    <a:solidFill>
                      <a:prstClr val="black"/>
                    </a:solidFill>
                    <a:effectLst/>
                    <a:uLnTx/>
                    <a:uFillTx/>
                    <a:latin typeface="Calibri"/>
                    <a:ea typeface="+mn-ea"/>
                    <a:cs typeface="+mn-cs"/>
                  </a:rPr>
                  <a:t> HIV </a:t>
                </a:r>
                <a:r>
                  <a:rPr kumimoji="0" lang="en-US" sz="1300" b="1" i="0" u="none" strike="noStrike" kern="1200" cap="none" spc="0" normalizeH="0" baseline="0" noProof="0" dirty="0">
                    <a:ln>
                      <a:noFill/>
                    </a:ln>
                    <a:effectLst/>
                    <a:uLnTx/>
                    <a:uFillTx/>
                    <a:latin typeface="Calibri"/>
                    <a:ea typeface="+mn-ea"/>
                    <a:cs typeface="+mn-cs"/>
                  </a:rPr>
                  <a:t>starting ART</a:t>
                </a:r>
                <a:r>
                  <a:rPr kumimoji="0" lang="en-US" sz="1300" b="0" i="0" u="none" strike="noStrike" kern="1200" cap="none" spc="0" normalizeH="0" baseline="0" noProof="0" dirty="0">
                    <a:ln>
                      <a:noFill/>
                    </a:ln>
                    <a:solidFill>
                      <a:prstClr val="black"/>
                    </a:solidFill>
                    <a:effectLst/>
                    <a:uLnTx/>
                    <a:uFillTx/>
                    <a:latin typeface="Calibri"/>
                    <a:ea typeface="+mn-ea"/>
                    <a:cs typeface="+mn-cs"/>
                  </a:rPr>
                  <a:t>,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pe</a:t>
                </a:r>
                <a:r>
                  <a:rPr lang="en-US" sz="1300" dirty="0">
                    <a:solidFill>
                      <a:prstClr val="black"/>
                    </a:solidFill>
                    <a:latin typeface="Calibri"/>
                  </a:rPr>
                  <a:t>r year</a:t>
                </a:r>
                <a:r>
                  <a:rPr kumimoji="0" lang="en-US" sz="1300" b="0" i="0" u="none" strike="noStrike" kern="1200" cap="none" spc="0" normalizeH="0" baseline="0" noProof="0" dirty="0">
                    <a:ln>
                      <a:noFill/>
                    </a:ln>
                    <a:solidFill>
                      <a:prstClr val="black"/>
                    </a:solidFill>
                    <a:effectLst/>
                    <a:uLnTx/>
                    <a:uFillTx/>
                    <a:latin typeface="Calibri"/>
                    <a:ea typeface="+mn-ea"/>
                    <a:cs typeface="+mn-cs"/>
                  </a:rPr>
                  <a:t>, compared with </a:t>
                </a:r>
                <a:r>
                  <a:rPr kumimoji="0" lang="en-US" sz="1300" b="1" i="1" u="none" strike="noStrike" kern="1200" cap="none" spc="0" normalizeH="0" baseline="0" noProof="0" dirty="0">
                    <a:ln>
                      <a:noFill/>
                    </a:ln>
                    <a:solidFill>
                      <a:srgbClr val="0033CC"/>
                    </a:solidFill>
                    <a:effectLst/>
                    <a:uLnTx/>
                    <a:uFillTx/>
                    <a:latin typeface="Calibri"/>
                    <a:ea typeface="+mn-ea"/>
                    <a:cs typeface="+mn-cs"/>
                  </a:rPr>
                  <a:t>EFV</a:t>
                </a:r>
                <a:r>
                  <a:rPr kumimoji="0" lang="en-US" sz="1300" b="1" i="1" u="none" strike="noStrike" kern="1200" cap="none" spc="0" normalizeH="0" baseline="0" noProof="0" dirty="0">
                    <a:ln>
                      <a:noFill/>
                    </a:ln>
                    <a:solidFill>
                      <a:prstClr val="black"/>
                    </a:solidFill>
                    <a:effectLst/>
                    <a:uLnTx/>
                    <a:uFillTx/>
                    <a:latin typeface="Calibri"/>
                    <a:ea typeface="+mn-ea"/>
                    <a:cs typeface="+mn-cs"/>
                  </a:rPr>
                  <a:t> (average</a:t>
                </a:r>
                <a:r>
                  <a:rPr kumimoji="0" lang="en-US" sz="1300" b="1" i="1" u="none" strike="noStrike" kern="1200" cap="none" spc="0" normalizeH="0" noProof="0" dirty="0">
                    <a:ln>
                      <a:noFill/>
                    </a:ln>
                    <a:solidFill>
                      <a:prstClr val="black"/>
                    </a:solidFill>
                    <a:effectLst/>
                    <a:uLnTx/>
                    <a:uFillTx/>
                    <a:latin typeface="Calibri"/>
                    <a:ea typeface="+mn-ea"/>
                    <a:cs typeface="+mn-cs"/>
                  </a:rPr>
                  <a:t> over 5 </a:t>
                </a:r>
                <a:r>
                  <a:rPr kumimoji="0" lang="en-US" sz="1300" b="1" i="1" u="none" strike="noStrike" kern="1200" cap="none" spc="0" normalizeH="0" noProof="0" dirty="0" err="1">
                    <a:ln>
                      <a:noFill/>
                    </a:ln>
                    <a:solidFill>
                      <a:prstClr val="black"/>
                    </a:solidFill>
                    <a:effectLst/>
                    <a:uLnTx/>
                    <a:uFillTx/>
                    <a:latin typeface="Calibri"/>
                    <a:ea typeface="+mn-ea"/>
                    <a:cs typeface="+mn-cs"/>
                  </a:rPr>
                  <a:t>yrs</a:t>
                </a:r>
                <a:r>
                  <a:rPr kumimoji="0" lang="en-US" sz="1300" b="1" i="1" u="none" strike="noStrike" kern="1200" cap="none" spc="0" normalizeH="0" noProof="0" dirty="0">
                    <a:ln>
                      <a:noFill/>
                    </a:ln>
                    <a:solidFill>
                      <a:prstClr val="black"/>
                    </a:solidFill>
                    <a:effectLst/>
                    <a:uLnTx/>
                    <a:uFillTx/>
                    <a:latin typeface="Calibri"/>
                    <a:ea typeface="+mn-ea"/>
                    <a:cs typeface="+mn-cs"/>
                  </a:rPr>
                  <a:t>)</a:t>
                </a:r>
                <a:r>
                  <a:rPr kumimoji="0" lang="en-US" sz="1300" b="0" i="0" u="none" strike="noStrike" kern="1200" cap="none" spc="0" normalizeH="0" baseline="0" noProof="0" dirty="0">
                    <a:ln>
                      <a:noFill/>
                    </a:ln>
                    <a:solidFill>
                      <a:prstClr val="black"/>
                    </a:solidFill>
                    <a:effectLst/>
                    <a:uLnTx/>
                    <a:uFillTx/>
                    <a:latin typeface="Calibri"/>
                    <a:ea typeface="+mn-ea"/>
                    <a:cs typeface="+mn-cs"/>
                  </a:rPr>
                  <a:t>:</a:t>
                </a:r>
                <a:endParaRPr kumimoji="0" lang="en-ZA"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E50D0357-8A52-4B17-9C2E-2847EE5B1AA8}"/>
                  </a:ext>
                </a:extLst>
              </p:cNvPr>
              <p:cNvSpPr txBox="1"/>
              <p:nvPr/>
            </p:nvSpPr>
            <p:spPr>
              <a:xfrm>
                <a:off x="393337" y="2073519"/>
                <a:ext cx="1540398"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b="1" dirty="0">
                    <a:solidFill>
                      <a:srgbClr val="008000"/>
                    </a:solidFill>
                    <a:latin typeface="Calibri"/>
                  </a:rPr>
                  <a:t>&lt;1</a:t>
                </a:r>
                <a:r>
                  <a:rPr kumimoji="0" lang="en-ZA" sz="1100" b="1" i="0" u="none" strike="noStrike" kern="1200" cap="none" spc="0" normalizeH="0" baseline="0" noProof="0" dirty="0">
                    <a:ln>
                      <a:noFill/>
                    </a:ln>
                    <a:solidFill>
                      <a:srgbClr val="008000"/>
                    </a:solidFill>
                    <a:effectLst/>
                    <a:uLnTx/>
                    <a:uFillTx/>
                    <a:latin typeface="Calibri"/>
                    <a:ea typeface="+mn-ea"/>
                    <a:cs typeface="+mn-cs"/>
                  </a:rPr>
                  <a:t> fewer child deaths*</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b="1" i="1" noProof="0" dirty="0">
                    <a:solidFill>
                      <a:srgbClr val="008000"/>
                    </a:solidFill>
                    <a:latin typeface="Calibri"/>
                  </a:rPr>
                  <a:t>Fewer child deaths with DTG vs EFV</a:t>
                </a:r>
                <a:endParaRPr kumimoji="0" lang="en-ZA" sz="1100" b="1" i="1" u="none" strike="noStrike" kern="1200" cap="none" spc="0" normalizeH="0" baseline="0" noProof="0" dirty="0">
                  <a:ln>
                    <a:noFill/>
                  </a:ln>
                  <a:solidFill>
                    <a:srgbClr val="008000"/>
                  </a:solidFill>
                  <a:effectLst/>
                  <a:uLnTx/>
                  <a:uFillTx/>
                  <a:latin typeface="Calibri"/>
                </a:endParaRPr>
              </a:p>
            </p:txBody>
          </p:sp>
        </p:grpSp>
      </p:grpSp>
      <p:sp>
        <p:nvSpPr>
          <p:cNvPr id="80" name="Content Placeholder 79">
            <a:extLst>
              <a:ext uri="{FF2B5EF4-FFF2-40B4-BE49-F238E27FC236}">
                <a16:creationId xmlns:a16="http://schemas.microsoft.com/office/drawing/2014/main" id="{DAD2B425-D685-4800-A3CF-CF34EF50EEB0}"/>
              </a:ext>
            </a:extLst>
          </p:cNvPr>
          <p:cNvSpPr>
            <a:spLocks noGrp="1"/>
          </p:cNvSpPr>
          <p:nvPr>
            <p:ph idx="1"/>
          </p:nvPr>
        </p:nvSpPr>
        <p:spPr>
          <a:xfrm>
            <a:off x="609600" y="1412731"/>
            <a:ext cx="7007492" cy="4713433"/>
          </a:xfrm>
        </p:spPr>
        <p:txBody>
          <a:bodyPr/>
          <a:lstStyle/>
          <a:p>
            <a:pPr marL="0" indent="0">
              <a:buNone/>
            </a:pPr>
            <a:r>
              <a:rPr lang="en-ZA" i="1" dirty="0"/>
              <a:t>What would be the negative outcomes of avoiding </a:t>
            </a:r>
            <a:r>
              <a:rPr lang="en-ZA" i="1" u="sng" dirty="0"/>
              <a:t>any</a:t>
            </a:r>
            <a:r>
              <a:rPr lang="en-ZA" i="1" dirty="0"/>
              <a:t> excess NTDs by using EFV?</a:t>
            </a:r>
          </a:p>
        </p:txBody>
      </p:sp>
      <p:grpSp>
        <p:nvGrpSpPr>
          <p:cNvPr id="81" name="Group 80">
            <a:extLst>
              <a:ext uri="{FF2B5EF4-FFF2-40B4-BE49-F238E27FC236}">
                <a16:creationId xmlns:a16="http://schemas.microsoft.com/office/drawing/2014/main" id="{4527B931-149B-408A-8689-337686F6112C}"/>
              </a:ext>
            </a:extLst>
          </p:cNvPr>
          <p:cNvGrpSpPr/>
          <p:nvPr/>
        </p:nvGrpSpPr>
        <p:grpSpPr>
          <a:xfrm>
            <a:off x="228600" y="3276600"/>
            <a:ext cx="7772400" cy="3352800"/>
            <a:chOff x="4340117" y="1452898"/>
            <a:chExt cx="7772400" cy="3352800"/>
          </a:xfrm>
        </p:grpSpPr>
        <p:grpSp>
          <p:nvGrpSpPr>
            <p:cNvPr id="82" name="Group 81">
              <a:extLst>
                <a:ext uri="{FF2B5EF4-FFF2-40B4-BE49-F238E27FC236}">
                  <a16:creationId xmlns:a16="http://schemas.microsoft.com/office/drawing/2014/main" id="{DB12F35F-85D5-4B15-8984-B1D18CFDD657}"/>
                </a:ext>
              </a:extLst>
            </p:cNvPr>
            <p:cNvGrpSpPr/>
            <p:nvPr/>
          </p:nvGrpSpPr>
          <p:grpSpPr>
            <a:xfrm>
              <a:off x="4340117" y="1452898"/>
              <a:ext cx="7772400" cy="3352800"/>
              <a:chOff x="2209800" y="38492"/>
              <a:chExt cx="7772400" cy="3352800"/>
            </a:xfrm>
          </p:grpSpPr>
          <p:sp>
            <p:nvSpPr>
              <p:cNvPr id="84" name="Rectangle 83">
                <a:extLst>
                  <a:ext uri="{FF2B5EF4-FFF2-40B4-BE49-F238E27FC236}">
                    <a16:creationId xmlns:a16="http://schemas.microsoft.com/office/drawing/2014/main" id="{FDD8B935-3984-405C-9AE0-F4CD98F1D6DD}"/>
                  </a:ext>
                </a:extLst>
              </p:cNvPr>
              <p:cNvSpPr/>
              <p:nvPr/>
            </p:nvSpPr>
            <p:spPr>
              <a:xfrm>
                <a:off x="2209800" y="38492"/>
                <a:ext cx="7772400" cy="3352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ZA">
                  <a:solidFill>
                    <a:prstClr val="white"/>
                  </a:solidFill>
                  <a:latin typeface="Calibri"/>
                </a:endParaRPr>
              </a:p>
            </p:txBody>
          </p:sp>
          <p:sp>
            <p:nvSpPr>
              <p:cNvPr id="85" name="Rounded Rectangle 162">
                <a:extLst>
                  <a:ext uri="{FF2B5EF4-FFF2-40B4-BE49-F238E27FC236}">
                    <a16:creationId xmlns:a16="http://schemas.microsoft.com/office/drawing/2014/main" id="{17C9C739-42D7-4CC3-9A8B-694AD834FE96}"/>
                  </a:ext>
                </a:extLst>
              </p:cNvPr>
              <p:cNvSpPr/>
              <p:nvPr/>
            </p:nvSpPr>
            <p:spPr>
              <a:xfrm>
                <a:off x="2362200" y="952941"/>
                <a:ext cx="7467600" cy="22291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ZA">
                  <a:solidFill>
                    <a:prstClr val="white"/>
                  </a:solidFill>
                  <a:latin typeface="Calibri"/>
                </a:endParaRPr>
              </a:p>
            </p:txBody>
          </p:sp>
          <p:sp>
            <p:nvSpPr>
              <p:cNvPr id="86" name="TextBox 85">
                <a:extLst>
                  <a:ext uri="{FF2B5EF4-FFF2-40B4-BE49-F238E27FC236}">
                    <a16:creationId xmlns:a16="http://schemas.microsoft.com/office/drawing/2014/main" id="{19D14482-9B9F-4DF1-88F2-78E4A400EAAB}"/>
                  </a:ext>
                </a:extLst>
              </p:cNvPr>
              <p:cNvSpPr txBox="1"/>
              <p:nvPr/>
            </p:nvSpPr>
            <p:spPr>
              <a:xfrm>
                <a:off x="2676394" y="945196"/>
                <a:ext cx="6784962" cy="307777"/>
              </a:xfrm>
              <a:prstGeom prst="rect">
                <a:avLst/>
              </a:prstGeom>
              <a:noFill/>
            </p:spPr>
            <p:txBody>
              <a:bodyPr wrap="square" rtlCol="0">
                <a:spAutoFit/>
              </a:bodyPr>
              <a:lstStyle/>
              <a:p>
                <a:pPr algn="ctr">
                  <a:defRPr/>
                </a:pPr>
                <a:r>
                  <a:rPr lang="en-US" sz="1400" b="1" i="1" dirty="0">
                    <a:solidFill>
                      <a:prstClr val="white"/>
                    </a:solidFill>
                    <a:latin typeface="Calibri"/>
                  </a:rPr>
                  <a:t>EFV vs DTG</a:t>
                </a:r>
              </a:p>
            </p:txBody>
          </p:sp>
          <p:sp>
            <p:nvSpPr>
              <p:cNvPr id="87" name="Rounded Rectangle 164">
                <a:extLst>
                  <a:ext uri="{FF2B5EF4-FFF2-40B4-BE49-F238E27FC236}">
                    <a16:creationId xmlns:a16="http://schemas.microsoft.com/office/drawing/2014/main" id="{E6183CE7-2C3C-40F2-94CF-5866DE3B6F5E}"/>
                  </a:ext>
                </a:extLst>
              </p:cNvPr>
              <p:cNvSpPr/>
              <p:nvPr/>
            </p:nvSpPr>
            <p:spPr>
              <a:xfrm>
                <a:off x="2750315" y="1249997"/>
                <a:ext cx="6697401" cy="18852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ZA" dirty="0">
                  <a:solidFill>
                    <a:prstClr val="white"/>
                  </a:solidFill>
                  <a:latin typeface="Calibri"/>
                </a:endParaRPr>
              </a:p>
            </p:txBody>
          </p:sp>
          <p:sp>
            <p:nvSpPr>
              <p:cNvPr id="88" name="TextBox 87">
                <a:extLst>
                  <a:ext uri="{FF2B5EF4-FFF2-40B4-BE49-F238E27FC236}">
                    <a16:creationId xmlns:a16="http://schemas.microsoft.com/office/drawing/2014/main" id="{0630EF08-B5C8-4CA4-887C-8EA53F8D5E86}"/>
                  </a:ext>
                </a:extLst>
              </p:cNvPr>
              <p:cNvSpPr txBox="1"/>
              <p:nvPr/>
            </p:nvSpPr>
            <p:spPr>
              <a:xfrm>
                <a:off x="3095874" y="1295109"/>
                <a:ext cx="1676401" cy="261610"/>
              </a:xfrm>
              <a:prstGeom prst="rect">
                <a:avLst/>
              </a:prstGeom>
              <a:noFill/>
            </p:spPr>
            <p:txBody>
              <a:bodyPr wrap="square" rtlCol="0">
                <a:spAutoFit/>
              </a:bodyPr>
              <a:lstStyle/>
              <a:p>
                <a:r>
                  <a:rPr lang="en-ZA" sz="1100" dirty="0">
                    <a:solidFill>
                      <a:srgbClr val="C00000"/>
                    </a:solidFill>
                  </a:rPr>
                  <a:t>5 Deaths among women</a:t>
                </a:r>
              </a:p>
            </p:txBody>
          </p:sp>
          <p:sp>
            <p:nvSpPr>
              <p:cNvPr id="89" name="TextBox 88">
                <a:extLst>
                  <a:ext uri="{FF2B5EF4-FFF2-40B4-BE49-F238E27FC236}">
                    <a16:creationId xmlns:a16="http://schemas.microsoft.com/office/drawing/2014/main" id="{3F2B2969-9321-4B6D-91CA-A809DD0A4E05}"/>
                  </a:ext>
                </a:extLst>
              </p:cNvPr>
              <p:cNvSpPr txBox="1"/>
              <p:nvPr/>
            </p:nvSpPr>
            <p:spPr>
              <a:xfrm>
                <a:off x="5333999" y="1295109"/>
                <a:ext cx="1676401" cy="261610"/>
              </a:xfrm>
              <a:prstGeom prst="rect">
                <a:avLst/>
              </a:prstGeom>
              <a:noFill/>
            </p:spPr>
            <p:txBody>
              <a:bodyPr wrap="square" rtlCol="0">
                <a:spAutoFit/>
              </a:bodyPr>
              <a:lstStyle/>
              <a:p>
                <a:r>
                  <a:rPr lang="en-ZA" sz="1100" dirty="0">
                    <a:solidFill>
                      <a:srgbClr val="C00000"/>
                    </a:solidFill>
                  </a:rPr>
                  <a:t>22 Sexual transmissions</a:t>
                </a:r>
              </a:p>
            </p:txBody>
          </p:sp>
          <p:sp>
            <p:nvSpPr>
              <p:cNvPr id="90" name="TextBox 89">
                <a:extLst>
                  <a:ext uri="{FF2B5EF4-FFF2-40B4-BE49-F238E27FC236}">
                    <a16:creationId xmlns:a16="http://schemas.microsoft.com/office/drawing/2014/main" id="{9F6C4DED-5ADE-42CB-B23C-EA5463BE61E5}"/>
                  </a:ext>
                </a:extLst>
              </p:cNvPr>
              <p:cNvSpPr txBox="1"/>
              <p:nvPr/>
            </p:nvSpPr>
            <p:spPr>
              <a:xfrm>
                <a:off x="7562682" y="1299708"/>
                <a:ext cx="1676401" cy="261610"/>
              </a:xfrm>
              <a:prstGeom prst="rect">
                <a:avLst/>
              </a:prstGeom>
              <a:noFill/>
            </p:spPr>
            <p:txBody>
              <a:bodyPr wrap="square" rtlCol="0">
                <a:spAutoFit/>
              </a:bodyPr>
              <a:lstStyle/>
              <a:p>
                <a:r>
                  <a:rPr lang="en-ZA" sz="1100" dirty="0">
                    <a:solidFill>
                      <a:srgbClr val="C00000"/>
                    </a:solidFill>
                  </a:rPr>
                  <a:t>4 MTCT transmissions</a:t>
                </a:r>
              </a:p>
            </p:txBody>
          </p:sp>
          <p:grpSp>
            <p:nvGrpSpPr>
              <p:cNvPr id="91" name="Group 90">
                <a:extLst>
                  <a:ext uri="{FF2B5EF4-FFF2-40B4-BE49-F238E27FC236}">
                    <a16:creationId xmlns:a16="http://schemas.microsoft.com/office/drawing/2014/main" id="{8C7EBB35-6548-4F8E-98D1-2C42CA37D028}"/>
                  </a:ext>
                </a:extLst>
              </p:cNvPr>
              <p:cNvGrpSpPr/>
              <p:nvPr/>
            </p:nvGrpSpPr>
            <p:grpSpPr>
              <a:xfrm>
                <a:off x="3049605" y="1558919"/>
                <a:ext cx="1066197" cy="362890"/>
                <a:chOff x="1361956" y="5033323"/>
                <a:chExt cx="1066197" cy="362890"/>
              </a:xfrm>
            </p:grpSpPr>
            <p:grpSp>
              <p:nvGrpSpPr>
                <p:cNvPr id="125" name="Group 124">
                  <a:extLst>
                    <a:ext uri="{FF2B5EF4-FFF2-40B4-BE49-F238E27FC236}">
                      <a16:creationId xmlns:a16="http://schemas.microsoft.com/office/drawing/2014/main" id="{99800EE8-9AD4-4DA1-9B08-25FAB523C003}"/>
                    </a:ext>
                  </a:extLst>
                </p:cNvPr>
                <p:cNvGrpSpPr/>
                <p:nvPr/>
              </p:nvGrpSpPr>
              <p:grpSpPr>
                <a:xfrm>
                  <a:off x="1361956" y="5036213"/>
                  <a:ext cx="851733" cy="360000"/>
                  <a:chOff x="1361956" y="5036213"/>
                  <a:chExt cx="851733" cy="360000"/>
                </a:xfrm>
              </p:grpSpPr>
              <p:grpSp>
                <p:nvGrpSpPr>
                  <p:cNvPr id="127" name="Group 126">
                    <a:extLst>
                      <a:ext uri="{FF2B5EF4-FFF2-40B4-BE49-F238E27FC236}">
                        <a16:creationId xmlns:a16="http://schemas.microsoft.com/office/drawing/2014/main" id="{198042CA-A2EA-4556-8D8E-9B48DB15B2DF}"/>
                      </a:ext>
                    </a:extLst>
                  </p:cNvPr>
                  <p:cNvGrpSpPr/>
                  <p:nvPr/>
                </p:nvGrpSpPr>
                <p:grpSpPr>
                  <a:xfrm>
                    <a:off x="1361956" y="5036213"/>
                    <a:ext cx="420931" cy="360000"/>
                    <a:chOff x="1361956" y="5036213"/>
                    <a:chExt cx="420931" cy="360000"/>
                  </a:xfrm>
                </p:grpSpPr>
                <p:pic>
                  <p:nvPicPr>
                    <p:cNvPr id="131" name="Picture 130">
                      <a:extLst>
                        <a:ext uri="{FF2B5EF4-FFF2-40B4-BE49-F238E27FC236}">
                          <a16:creationId xmlns:a16="http://schemas.microsoft.com/office/drawing/2014/main" id="{71D208D8-D2B0-4B95-8116-9066357F86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32" name="Picture 131">
                      <a:extLst>
                        <a:ext uri="{FF2B5EF4-FFF2-40B4-BE49-F238E27FC236}">
                          <a16:creationId xmlns:a16="http://schemas.microsoft.com/office/drawing/2014/main" id="{D2EAA958-54FF-40B0-8B95-64CDB9EAFC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nvGrpSpPr>
                  <p:cNvPr id="128" name="Group 127">
                    <a:extLst>
                      <a:ext uri="{FF2B5EF4-FFF2-40B4-BE49-F238E27FC236}">
                        <a16:creationId xmlns:a16="http://schemas.microsoft.com/office/drawing/2014/main" id="{AF5B8412-6A88-4646-B38D-FBDF4582EB6D}"/>
                      </a:ext>
                    </a:extLst>
                  </p:cNvPr>
                  <p:cNvGrpSpPr/>
                  <p:nvPr/>
                </p:nvGrpSpPr>
                <p:grpSpPr>
                  <a:xfrm>
                    <a:off x="1792758" y="5036213"/>
                    <a:ext cx="420931" cy="360000"/>
                    <a:chOff x="1361956" y="5036213"/>
                    <a:chExt cx="420931" cy="360000"/>
                  </a:xfrm>
                </p:grpSpPr>
                <p:pic>
                  <p:nvPicPr>
                    <p:cNvPr id="129" name="Picture 128">
                      <a:extLst>
                        <a:ext uri="{FF2B5EF4-FFF2-40B4-BE49-F238E27FC236}">
                          <a16:creationId xmlns:a16="http://schemas.microsoft.com/office/drawing/2014/main" id="{229BC511-0311-4144-8DB0-8CE59D1926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30" name="Picture 129">
                      <a:extLst>
                        <a:ext uri="{FF2B5EF4-FFF2-40B4-BE49-F238E27FC236}">
                          <a16:creationId xmlns:a16="http://schemas.microsoft.com/office/drawing/2014/main" id="{8DFA8310-C1B3-4FF7-BE8A-A648FF546A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pic>
              <p:nvPicPr>
                <p:cNvPr id="126" name="Picture 125">
                  <a:extLst>
                    <a:ext uri="{FF2B5EF4-FFF2-40B4-BE49-F238E27FC236}">
                      <a16:creationId xmlns:a16="http://schemas.microsoft.com/office/drawing/2014/main" id="{96F913CE-4934-4C59-AB74-EDBF477930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3451" y="5033323"/>
                  <a:ext cx="204702" cy="360000"/>
                </a:xfrm>
                <a:prstGeom prst="rect">
                  <a:avLst/>
                </a:prstGeom>
              </p:spPr>
            </p:pic>
          </p:grpSp>
          <p:grpSp>
            <p:nvGrpSpPr>
              <p:cNvPr id="92" name="Group 91">
                <a:extLst>
                  <a:ext uri="{FF2B5EF4-FFF2-40B4-BE49-F238E27FC236}">
                    <a16:creationId xmlns:a16="http://schemas.microsoft.com/office/drawing/2014/main" id="{16D64222-708E-40EF-A1AD-BF939AD2495B}"/>
                  </a:ext>
                </a:extLst>
              </p:cNvPr>
              <p:cNvGrpSpPr/>
              <p:nvPr/>
            </p:nvGrpSpPr>
            <p:grpSpPr>
              <a:xfrm>
                <a:off x="7447497" y="1563670"/>
                <a:ext cx="885533" cy="322955"/>
                <a:chOff x="5834714" y="5038204"/>
                <a:chExt cx="788770" cy="363208"/>
              </a:xfrm>
            </p:grpSpPr>
            <p:grpSp>
              <p:nvGrpSpPr>
                <p:cNvPr id="119" name="Group 118">
                  <a:extLst>
                    <a:ext uri="{FF2B5EF4-FFF2-40B4-BE49-F238E27FC236}">
                      <a16:creationId xmlns:a16="http://schemas.microsoft.com/office/drawing/2014/main" id="{D2DF8AE7-EF1F-4EEC-82EB-99D8B78D2222}"/>
                    </a:ext>
                  </a:extLst>
                </p:cNvPr>
                <p:cNvGrpSpPr/>
                <p:nvPr/>
              </p:nvGrpSpPr>
              <p:grpSpPr>
                <a:xfrm>
                  <a:off x="5834714" y="5039379"/>
                  <a:ext cx="424608" cy="362033"/>
                  <a:chOff x="5834714" y="5039379"/>
                  <a:chExt cx="424608" cy="362033"/>
                </a:xfrm>
              </p:grpSpPr>
              <p:pic>
                <p:nvPicPr>
                  <p:cNvPr id="123" name="Picture 2">
                    <a:extLst>
                      <a:ext uri="{FF2B5EF4-FFF2-40B4-BE49-F238E27FC236}">
                        <a16:creationId xmlns:a16="http://schemas.microsoft.com/office/drawing/2014/main" id="{4A0D0423-C87B-4779-9E64-D17E9954B9A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34714" y="5041412"/>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 name="Picture 2">
                    <a:extLst>
                      <a:ext uri="{FF2B5EF4-FFF2-40B4-BE49-F238E27FC236}">
                        <a16:creationId xmlns:a16="http://schemas.microsoft.com/office/drawing/2014/main" id="{EAE12F08-77BD-4019-99F0-FB6E7C59BF0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15659" y="5039379"/>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0" name="Group 119">
                  <a:extLst>
                    <a:ext uri="{FF2B5EF4-FFF2-40B4-BE49-F238E27FC236}">
                      <a16:creationId xmlns:a16="http://schemas.microsoft.com/office/drawing/2014/main" id="{62DABB9B-E001-4B5F-ABA5-88E473E345A7}"/>
                    </a:ext>
                  </a:extLst>
                </p:cNvPr>
                <p:cNvGrpSpPr/>
                <p:nvPr/>
              </p:nvGrpSpPr>
              <p:grpSpPr>
                <a:xfrm>
                  <a:off x="6198876" y="5038204"/>
                  <a:ext cx="424608" cy="362033"/>
                  <a:chOff x="5834714" y="5039379"/>
                  <a:chExt cx="424608" cy="362033"/>
                </a:xfrm>
              </p:grpSpPr>
              <p:pic>
                <p:nvPicPr>
                  <p:cNvPr id="121" name="Picture 2">
                    <a:extLst>
                      <a:ext uri="{FF2B5EF4-FFF2-40B4-BE49-F238E27FC236}">
                        <a16:creationId xmlns:a16="http://schemas.microsoft.com/office/drawing/2014/main" id="{83C22D6E-8F19-4631-8522-7B72F0FB54C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34714" y="5041412"/>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 name="Picture 2">
                    <a:extLst>
                      <a:ext uri="{FF2B5EF4-FFF2-40B4-BE49-F238E27FC236}">
                        <a16:creationId xmlns:a16="http://schemas.microsoft.com/office/drawing/2014/main" id="{69D08EE8-D9B3-48F5-88BF-BCDCA8B2041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15659" y="5039379"/>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93" name="Group 92">
                <a:extLst>
                  <a:ext uri="{FF2B5EF4-FFF2-40B4-BE49-F238E27FC236}">
                    <a16:creationId xmlns:a16="http://schemas.microsoft.com/office/drawing/2014/main" id="{6005AEAB-0D2F-4864-B703-6C3BA56F6AF0}"/>
                  </a:ext>
                </a:extLst>
              </p:cNvPr>
              <p:cNvGrpSpPr/>
              <p:nvPr/>
            </p:nvGrpSpPr>
            <p:grpSpPr>
              <a:xfrm>
                <a:off x="5271056" y="1556319"/>
                <a:ext cx="1676401" cy="365199"/>
                <a:chOff x="3493628" y="4987211"/>
                <a:chExt cx="1317587" cy="365199"/>
              </a:xfrm>
            </p:grpSpPr>
            <p:pic>
              <p:nvPicPr>
                <p:cNvPr id="111" name="Picture 11">
                  <a:extLst>
                    <a:ext uri="{FF2B5EF4-FFF2-40B4-BE49-F238E27FC236}">
                      <a16:creationId xmlns:a16="http://schemas.microsoft.com/office/drawing/2014/main" id="{63A635C0-4917-4C57-96C6-C451557347C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3628"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11">
                  <a:extLst>
                    <a:ext uri="{FF2B5EF4-FFF2-40B4-BE49-F238E27FC236}">
                      <a16:creationId xmlns:a16="http://schemas.microsoft.com/office/drawing/2014/main" id="{05677735-503E-4CFF-AAD6-60CF981440D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8628"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 name="Picture 11">
                  <a:extLst>
                    <a:ext uri="{FF2B5EF4-FFF2-40B4-BE49-F238E27FC236}">
                      <a16:creationId xmlns:a16="http://schemas.microsoft.com/office/drawing/2014/main" id="{E3849037-8F8F-4262-A8A4-7928872DA03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23628" y="4992410"/>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11">
                  <a:extLst>
                    <a:ext uri="{FF2B5EF4-FFF2-40B4-BE49-F238E27FC236}">
                      <a16:creationId xmlns:a16="http://schemas.microsoft.com/office/drawing/2014/main" id="{E031416B-9AEC-464D-9E32-7CF648E440B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88979"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11">
                  <a:extLst>
                    <a:ext uri="{FF2B5EF4-FFF2-40B4-BE49-F238E27FC236}">
                      <a16:creationId xmlns:a16="http://schemas.microsoft.com/office/drawing/2014/main" id="{BB4B77B8-6767-4214-A3CA-0037A7A4E94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7976" y="4987211"/>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11">
                  <a:extLst>
                    <a:ext uri="{FF2B5EF4-FFF2-40B4-BE49-F238E27FC236}">
                      <a16:creationId xmlns:a16="http://schemas.microsoft.com/office/drawing/2014/main" id="{E230E17E-4580-417B-A310-F32CEA0BD14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19330" y="4987211"/>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11">
                  <a:extLst>
                    <a:ext uri="{FF2B5EF4-FFF2-40B4-BE49-F238E27FC236}">
                      <a16:creationId xmlns:a16="http://schemas.microsoft.com/office/drawing/2014/main" id="{B88D6F40-3318-49DE-BA72-39243701434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0057" y="4990475"/>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11">
                  <a:extLst>
                    <a:ext uri="{FF2B5EF4-FFF2-40B4-BE49-F238E27FC236}">
                      <a16:creationId xmlns:a16="http://schemas.microsoft.com/office/drawing/2014/main" id="{0EC8EECC-728C-4857-A73B-8B1FE16FCC5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5408" y="498920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4" name="Group 93">
                <a:extLst>
                  <a:ext uri="{FF2B5EF4-FFF2-40B4-BE49-F238E27FC236}">
                    <a16:creationId xmlns:a16="http://schemas.microsoft.com/office/drawing/2014/main" id="{BED332DE-52B8-415C-95AE-6B0DA6015A3E}"/>
                  </a:ext>
                </a:extLst>
              </p:cNvPr>
              <p:cNvGrpSpPr/>
              <p:nvPr/>
            </p:nvGrpSpPr>
            <p:grpSpPr>
              <a:xfrm>
                <a:off x="5269048" y="1937476"/>
                <a:ext cx="1676401" cy="365199"/>
                <a:chOff x="3493628" y="4987211"/>
                <a:chExt cx="1317587" cy="365199"/>
              </a:xfrm>
            </p:grpSpPr>
            <p:pic>
              <p:nvPicPr>
                <p:cNvPr id="103" name="Picture 11">
                  <a:extLst>
                    <a:ext uri="{FF2B5EF4-FFF2-40B4-BE49-F238E27FC236}">
                      <a16:creationId xmlns:a16="http://schemas.microsoft.com/office/drawing/2014/main" id="{56A29F2A-E73D-4722-A203-3FCB399044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3628"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11">
                  <a:extLst>
                    <a:ext uri="{FF2B5EF4-FFF2-40B4-BE49-F238E27FC236}">
                      <a16:creationId xmlns:a16="http://schemas.microsoft.com/office/drawing/2014/main" id="{383E85D1-B417-4112-B56A-F68391ED943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8628"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11">
                  <a:extLst>
                    <a:ext uri="{FF2B5EF4-FFF2-40B4-BE49-F238E27FC236}">
                      <a16:creationId xmlns:a16="http://schemas.microsoft.com/office/drawing/2014/main" id="{C43AFBDF-93E8-49E4-9109-7C548ACC778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23628" y="4992410"/>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11">
                  <a:extLst>
                    <a:ext uri="{FF2B5EF4-FFF2-40B4-BE49-F238E27FC236}">
                      <a16:creationId xmlns:a16="http://schemas.microsoft.com/office/drawing/2014/main" id="{7E6D6818-F2CC-447A-9277-F3033F822FE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88979"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Picture 11">
                  <a:extLst>
                    <a:ext uri="{FF2B5EF4-FFF2-40B4-BE49-F238E27FC236}">
                      <a16:creationId xmlns:a16="http://schemas.microsoft.com/office/drawing/2014/main" id="{AEAF42D9-041A-4C9F-B94B-F314A375CFF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7976" y="4987211"/>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11">
                  <a:extLst>
                    <a:ext uri="{FF2B5EF4-FFF2-40B4-BE49-F238E27FC236}">
                      <a16:creationId xmlns:a16="http://schemas.microsoft.com/office/drawing/2014/main" id="{14DA9C96-44C9-4296-91C4-0ED882F83E8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19330" y="4987211"/>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11">
                  <a:extLst>
                    <a:ext uri="{FF2B5EF4-FFF2-40B4-BE49-F238E27FC236}">
                      <a16:creationId xmlns:a16="http://schemas.microsoft.com/office/drawing/2014/main" id="{65BAC2D7-C5A3-449E-B09A-981AF7F559C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0057" y="4990475"/>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11">
                  <a:extLst>
                    <a:ext uri="{FF2B5EF4-FFF2-40B4-BE49-F238E27FC236}">
                      <a16:creationId xmlns:a16="http://schemas.microsoft.com/office/drawing/2014/main" id="{5A1A3BAC-2161-47EB-8956-F4A4EF6F780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5408" y="498920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5" name="TextBox 94">
                <a:extLst>
                  <a:ext uri="{FF2B5EF4-FFF2-40B4-BE49-F238E27FC236}">
                    <a16:creationId xmlns:a16="http://schemas.microsoft.com/office/drawing/2014/main" id="{B03C493B-1754-40DF-98BD-758249F0CE8C}"/>
                  </a:ext>
                </a:extLst>
              </p:cNvPr>
              <p:cNvSpPr txBox="1"/>
              <p:nvPr/>
            </p:nvSpPr>
            <p:spPr>
              <a:xfrm>
                <a:off x="7567149" y="2191694"/>
                <a:ext cx="154039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dirty="0">
                    <a:solidFill>
                      <a:srgbClr val="C00000"/>
                    </a:solidFill>
                    <a:latin typeface="Calibri"/>
                  </a:rPr>
                  <a:t>&lt;1</a:t>
                </a:r>
                <a:r>
                  <a:rPr kumimoji="0" lang="en-ZA" sz="1100" i="0" u="none" strike="noStrike" kern="1200" cap="none" spc="0" normalizeH="0" baseline="0" noProof="0" dirty="0">
                    <a:ln>
                      <a:noFill/>
                    </a:ln>
                    <a:solidFill>
                      <a:srgbClr val="C00000"/>
                    </a:solidFill>
                    <a:effectLst/>
                    <a:uLnTx/>
                    <a:uFillTx/>
                    <a:latin typeface="Calibri"/>
                  </a:rPr>
                  <a:t> more child deaths*</a:t>
                </a:r>
              </a:p>
            </p:txBody>
          </p:sp>
          <p:pic>
            <p:nvPicPr>
              <p:cNvPr id="96" name="Picture 11">
                <a:extLst>
                  <a:ext uri="{FF2B5EF4-FFF2-40B4-BE49-F238E27FC236}">
                    <a16:creationId xmlns:a16="http://schemas.microsoft.com/office/drawing/2014/main" id="{EEB41094-4D1C-4937-9DEE-840BD865AC1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76115" y="2335915"/>
                <a:ext cx="19823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11">
                <a:extLst>
                  <a:ext uri="{FF2B5EF4-FFF2-40B4-BE49-F238E27FC236}">
                    <a16:creationId xmlns:a16="http://schemas.microsoft.com/office/drawing/2014/main" id="{33DCA0CC-A9CF-4022-874C-CBF24580BC8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6049" y="2335915"/>
                <a:ext cx="19823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11">
                <a:extLst>
                  <a:ext uri="{FF2B5EF4-FFF2-40B4-BE49-F238E27FC236}">
                    <a16:creationId xmlns:a16="http://schemas.microsoft.com/office/drawing/2014/main" id="{57B8ECF3-CC2A-4654-809B-B043C945C5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95983" y="2338253"/>
                <a:ext cx="19823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11">
                <a:extLst>
                  <a:ext uri="{FF2B5EF4-FFF2-40B4-BE49-F238E27FC236}">
                    <a16:creationId xmlns:a16="http://schemas.microsoft.com/office/drawing/2014/main" id="{2241E885-DF45-4087-8DB6-DEDD8176E14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06363" y="2335915"/>
                <a:ext cx="19823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11">
                <a:extLst>
                  <a:ext uri="{FF2B5EF4-FFF2-40B4-BE49-F238E27FC236}">
                    <a16:creationId xmlns:a16="http://schemas.microsoft.com/office/drawing/2014/main" id="{3BE29D32-C4D4-42DD-A467-5225F0F6771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1383" y="2333054"/>
                <a:ext cx="19823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11">
                <a:extLst>
                  <a:ext uri="{FF2B5EF4-FFF2-40B4-BE49-F238E27FC236}">
                    <a16:creationId xmlns:a16="http://schemas.microsoft.com/office/drawing/2014/main" id="{11D04507-6FB7-4404-A21B-C964329365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6678" y="2333054"/>
                <a:ext cx="19823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TextBox 101">
                <a:extLst>
                  <a:ext uri="{FF2B5EF4-FFF2-40B4-BE49-F238E27FC236}">
                    <a16:creationId xmlns:a16="http://schemas.microsoft.com/office/drawing/2014/main" id="{D6878C21-04DB-4692-B2CE-15B13DF8C529}"/>
                  </a:ext>
                </a:extLst>
              </p:cNvPr>
              <p:cNvSpPr txBox="1"/>
              <p:nvPr/>
            </p:nvSpPr>
            <p:spPr>
              <a:xfrm>
                <a:off x="2362200" y="114692"/>
                <a:ext cx="7620000" cy="800219"/>
              </a:xfrm>
              <a:prstGeom prst="rect">
                <a:avLst/>
              </a:prstGeom>
              <a:noFill/>
            </p:spPr>
            <p:txBody>
              <a:bodyPr wrap="square" rtlCol="0">
                <a:spAutoFit/>
              </a:bodyPr>
              <a:lstStyle/>
              <a:p>
                <a:pPr algn="ctr">
                  <a:defRPr/>
                </a:pPr>
                <a:r>
                  <a:rPr lang="en-US" b="1" dirty="0"/>
                  <a:t>CEPAC: </a:t>
                </a:r>
                <a:r>
                  <a:rPr lang="en-US" b="1" dirty="0" err="1"/>
                  <a:t>Tsepamo</a:t>
                </a:r>
                <a:r>
                  <a:rPr lang="en-US" b="1" dirty="0"/>
                  <a:t> May 2019 NTD risk, NMA ARV efficacy, PDR 10.7% </a:t>
                </a:r>
                <a:br>
                  <a:rPr lang="en-US" b="1" dirty="0"/>
                </a:br>
                <a:r>
                  <a:rPr lang="en-US" sz="1400" b="1" dirty="0">
                    <a:solidFill>
                      <a:prstClr val="black"/>
                    </a:solidFill>
                    <a:latin typeface="Calibri"/>
                  </a:rPr>
                  <a:t>For every 1 NTD averted with use of </a:t>
                </a:r>
                <a:r>
                  <a:rPr lang="en-US" sz="1400" b="1" i="1" dirty="0">
                    <a:solidFill>
                      <a:srgbClr val="0066FF"/>
                    </a:solidFill>
                    <a:latin typeface="Calibri"/>
                  </a:rPr>
                  <a:t>EFV</a:t>
                </a:r>
                <a:r>
                  <a:rPr lang="en-US" sz="1400" b="1" dirty="0">
                    <a:solidFill>
                      <a:prstClr val="black"/>
                    </a:solidFill>
                    <a:latin typeface="Calibri"/>
                  </a:rPr>
                  <a:t> compared to </a:t>
                </a:r>
                <a:r>
                  <a:rPr lang="en-US" sz="1400" b="1" i="1" dirty="0">
                    <a:solidFill>
                      <a:srgbClr val="FF0000"/>
                    </a:solidFill>
                    <a:latin typeface="Calibri"/>
                  </a:rPr>
                  <a:t>DTG</a:t>
                </a:r>
                <a:r>
                  <a:rPr lang="en-US" sz="1400" b="1" dirty="0">
                    <a:solidFill>
                      <a:prstClr val="black"/>
                    </a:solidFill>
                    <a:latin typeface="Calibri"/>
                  </a:rPr>
                  <a:t>, it is predicted that there will be this many additional outcomes:</a:t>
                </a:r>
                <a:endParaRPr lang="en-ZA" sz="1400" b="1" dirty="0">
                  <a:solidFill>
                    <a:prstClr val="black"/>
                  </a:solidFill>
                  <a:latin typeface="Calibri"/>
                </a:endParaRPr>
              </a:p>
            </p:txBody>
          </p:sp>
        </p:grpSp>
        <p:sp>
          <p:nvSpPr>
            <p:cNvPr id="83" name="TextBox 82">
              <a:extLst>
                <a:ext uri="{FF2B5EF4-FFF2-40B4-BE49-F238E27FC236}">
                  <a16:creationId xmlns:a16="http://schemas.microsoft.com/office/drawing/2014/main" id="{53DF03A4-9C17-42D9-BBEE-4E4254020ABB}"/>
                </a:ext>
              </a:extLst>
            </p:cNvPr>
            <p:cNvSpPr txBox="1"/>
            <p:nvPr/>
          </p:nvSpPr>
          <p:spPr>
            <a:xfrm>
              <a:off x="9372600" y="3925505"/>
              <a:ext cx="2209800" cy="369332"/>
            </a:xfrm>
            <a:prstGeom prst="rect">
              <a:avLst/>
            </a:prstGeom>
            <a:noFill/>
          </p:spPr>
          <p:txBody>
            <a:bodyPr wrap="square" rtlCol="0">
              <a:spAutoFit/>
            </a:bodyPr>
            <a:lstStyle/>
            <a:p>
              <a:r>
                <a:rPr lang="en-ZA" dirty="0"/>
                <a:t>0.3 more child deaths</a:t>
              </a:r>
            </a:p>
          </p:txBody>
        </p:sp>
      </p:grpSp>
      <p:sp>
        <p:nvSpPr>
          <p:cNvPr id="134" name="TextBox 133">
            <a:extLst>
              <a:ext uri="{FF2B5EF4-FFF2-40B4-BE49-F238E27FC236}">
                <a16:creationId xmlns:a16="http://schemas.microsoft.com/office/drawing/2014/main" id="{E7E98A35-44D3-4233-B970-232C1794AC58}"/>
              </a:ext>
            </a:extLst>
          </p:cNvPr>
          <p:cNvSpPr txBox="1"/>
          <p:nvPr/>
        </p:nvSpPr>
        <p:spPr>
          <a:xfrm>
            <a:off x="586451" y="439447"/>
            <a:ext cx="2660960" cy="584775"/>
          </a:xfrm>
          <a:prstGeom prst="rect">
            <a:avLst/>
          </a:prstGeom>
          <a:solidFill>
            <a:schemeClr val="accent1"/>
          </a:solidFill>
          <a:ln>
            <a:solidFill>
              <a:schemeClr val="tx2"/>
            </a:solidFill>
          </a:ln>
        </p:spPr>
        <p:txBody>
          <a:bodyPr wrap="square" rtlCol="0">
            <a:spAutoFit/>
          </a:bodyPr>
          <a:lstStyle/>
          <a:p>
            <a:pPr algn="ctr"/>
            <a:r>
              <a:rPr lang="en-ZA" sz="3200" dirty="0">
                <a:solidFill>
                  <a:schemeClr val="bg1"/>
                </a:solidFill>
              </a:rPr>
              <a:t>CEPAC</a:t>
            </a:r>
          </a:p>
        </p:txBody>
      </p:sp>
    </p:spTree>
    <p:extLst>
      <p:ext uri="{BB962C8B-B14F-4D97-AF65-F5344CB8AC3E}">
        <p14:creationId xmlns:p14="http://schemas.microsoft.com/office/powerpoint/2010/main" val="1230230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56EAFBD-4679-4C68-8751-875979CC3956}"/>
              </a:ext>
            </a:extLst>
          </p:cNvPr>
          <p:cNvGrpSpPr/>
          <p:nvPr/>
        </p:nvGrpSpPr>
        <p:grpSpPr>
          <a:xfrm>
            <a:off x="7924800" y="17362"/>
            <a:ext cx="4110661" cy="6876672"/>
            <a:chOff x="0" y="57528"/>
            <a:chExt cx="4110661" cy="6876672"/>
          </a:xfrm>
        </p:grpSpPr>
        <p:sp>
          <p:nvSpPr>
            <p:cNvPr id="6" name="TextBox 5">
              <a:extLst>
                <a:ext uri="{FF2B5EF4-FFF2-40B4-BE49-F238E27FC236}">
                  <a16:creationId xmlns:a16="http://schemas.microsoft.com/office/drawing/2014/main" id="{012C83DF-7F9A-4BB9-A3E6-EDF673D1CBE5}"/>
                </a:ext>
              </a:extLst>
            </p:cNvPr>
            <p:cNvSpPr txBox="1"/>
            <p:nvPr/>
          </p:nvSpPr>
          <p:spPr>
            <a:xfrm>
              <a:off x="0" y="6652304"/>
              <a:ext cx="4108304" cy="2818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a:ea typeface="+mn-ea"/>
                  <a:cs typeface="+mn-cs"/>
                </a:rPr>
                <a:t>*n&lt;0.5; #n=0; numbers ≥0.5 rounded up</a:t>
              </a:r>
            </a:p>
          </p:txBody>
        </p:sp>
        <p:grpSp>
          <p:nvGrpSpPr>
            <p:cNvPr id="7" name="Group 6">
              <a:extLst>
                <a:ext uri="{FF2B5EF4-FFF2-40B4-BE49-F238E27FC236}">
                  <a16:creationId xmlns:a16="http://schemas.microsoft.com/office/drawing/2014/main" id="{11D30439-6493-4608-BD07-D2E81088F0E7}"/>
                </a:ext>
              </a:extLst>
            </p:cNvPr>
            <p:cNvGrpSpPr/>
            <p:nvPr/>
          </p:nvGrpSpPr>
          <p:grpSpPr>
            <a:xfrm>
              <a:off x="2357" y="57528"/>
              <a:ext cx="4108304" cy="6602764"/>
              <a:chOff x="2357" y="57528"/>
              <a:chExt cx="4108304" cy="6602764"/>
            </a:xfrm>
          </p:grpSpPr>
          <p:sp>
            <p:nvSpPr>
              <p:cNvPr id="8" name="TextBox 7">
                <a:extLst>
                  <a:ext uri="{FF2B5EF4-FFF2-40B4-BE49-F238E27FC236}">
                    <a16:creationId xmlns:a16="http://schemas.microsoft.com/office/drawing/2014/main" id="{188D3B7A-A2AB-4DD3-8193-EF302726AF75}"/>
                  </a:ext>
                </a:extLst>
              </p:cNvPr>
              <p:cNvSpPr txBox="1"/>
              <p:nvPr/>
            </p:nvSpPr>
            <p:spPr>
              <a:xfrm>
                <a:off x="406622" y="1153990"/>
                <a:ext cx="1494119" cy="313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DTG</a:t>
                </a:r>
              </a:p>
            </p:txBody>
          </p:sp>
          <p:sp>
            <p:nvSpPr>
              <p:cNvPr id="9" name="Rectangle 8">
                <a:extLst>
                  <a:ext uri="{FF2B5EF4-FFF2-40B4-BE49-F238E27FC236}">
                    <a16:creationId xmlns:a16="http://schemas.microsoft.com/office/drawing/2014/main" id="{7E969DE2-8731-4572-B99C-832BDCFBD49C}"/>
                  </a:ext>
                </a:extLst>
              </p:cNvPr>
              <p:cNvSpPr/>
              <p:nvPr/>
            </p:nvSpPr>
            <p:spPr>
              <a:xfrm>
                <a:off x="117300" y="76200"/>
                <a:ext cx="3916800" cy="65785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78">
                <a:extLst>
                  <a:ext uri="{FF2B5EF4-FFF2-40B4-BE49-F238E27FC236}">
                    <a16:creationId xmlns:a16="http://schemas.microsoft.com/office/drawing/2014/main" id="{383BE713-54C0-43A9-A518-494109A31B06}"/>
                  </a:ext>
                </a:extLst>
              </p:cNvPr>
              <p:cNvSpPr/>
              <p:nvPr/>
            </p:nvSpPr>
            <p:spPr>
              <a:xfrm>
                <a:off x="2120691" y="1173106"/>
                <a:ext cx="1685545" cy="54823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BB10CBB1-D0DF-4F7E-8F6E-D5184F358E02}"/>
                  </a:ext>
                </a:extLst>
              </p:cNvPr>
              <p:cNvSpPr txBox="1"/>
              <p:nvPr/>
            </p:nvSpPr>
            <p:spPr>
              <a:xfrm>
                <a:off x="2207093" y="1149152"/>
                <a:ext cx="1494119" cy="338554"/>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1" u="none" strike="noStrike" cap="none" spc="0" normalizeH="0" baseline="0">
                    <a:ln>
                      <a:noFill/>
                    </a:ln>
                    <a:solidFill>
                      <a:prstClr val="white"/>
                    </a:solidFill>
                    <a:effectLst/>
                    <a:uLnTx/>
                    <a:uFillTx/>
                    <a:latin typeface="Calibri"/>
                  </a:defRPr>
                </a:lvl1pPr>
              </a:lstStyle>
              <a:p>
                <a:r>
                  <a:rPr lang="en-US" dirty="0">
                    <a:solidFill>
                      <a:schemeClr val="bg1"/>
                    </a:solidFill>
                  </a:rPr>
                  <a:t>DTG-C</a:t>
                </a:r>
              </a:p>
            </p:txBody>
          </p:sp>
          <p:grpSp>
            <p:nvGrpSpPr>
              <p:cNvPr id="12" name="Group 11">
                <a:extLst>
                  <a:ext uri="{FF2B5EF4-FFF2-40B4-BE49-F238E27FC236}">
                    <a16:creationId xmlns:a16="http://schemas.microsoft.com/office/drawing/2014/main" id="{759A984E-670C-4CB2-93EA-C31A902E497C}"/>
                  </a:ext>
                </a:extLst>
              </p:cNvPr>
              <p:cNvGrpSpPr/>
              <p:nvPr/>
            </p:nvGrpSpPr>
            <p:grpSpPr>
              <a:xfrm>
                <a:off x="2222844" y="1452898"/>
                <a:ext cx="1481238" cy="1206668"/>
                <a:chOff x="251997" y="879064"/>
                <a:chExt cx="1881603" cy="1296045"/>
              </a:xfrm>
            </p:grpSpPr>
            <p:sp>
              <p:nvSpPr>
                <p:cNvPr id="78" name="Rounded Rectangle 81">
                  <a:extLst>
                    <a:ext uri="{FF2B5EF4-FFF2-40B4-BE49-F238E27FC236}">
                      <a16:creationId xmlns:a16="http://schemas.microsoft.com/office/drawing/2014/main" id="{AC3750BA-C1CA-462A-88AC-9F40C2F241B9}"/>
                    </a:ext>
                  </a:extLst>
                </p:cNvPr>
                <p:cNvSpPr/>
                <p:nvPr/>
              </p:nvSpPr>
              <p:spPr>
                <a:xfrm>
                  <a:off x="251997" y="883767"/>
                  <a:ext cx="1881603" cy="12913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22DE2941-EB6F-4E75-83B0-08BCD8049614}"/>
                    </a:ext>
                  </a:extLst>
                </p:cNvPr>
                <p:cNvSpPr txBox="1"/>
                <p:nvPr/>
              </p:nvSpPr>
              <p:spPr>
                <a:xfrm>
                  <a:off x="267058" y="879064"/>
                  <a:ext cx="1862896" cy="285955"/>
                </a:xfrm>
                <a:prstGeom prst="rect">
                  <a:avLst/>
                </a:prstGeom>
                <a:noFill/>
              </p:spPr>
              <p:txBody>
                <a:bodyPr wrap="square" rtlCol="0">
                  <a:spAutoFit/>
                </a:bodyPr>
                <a:lstStyle/>
                <a:p>
                  <a:pPr lvl="0" algn="ctr"/>
                  <a:r>
                    <a:rPr kumimoji="0" lang="en-ZA" sz="1100" b="0" i="0" u="none" strike="noStrike" kern="1200" cap="none" spc="0" normalizeH="0" baseline="0" noProof="0" dirty="0">
                      <a:ln>
                        <a:noFill/>
                      </a:ln>
                      <a:solidFill>
                        <a:prstClr val="black"/>
                      </a:solidFill>
                      <a:effectLst/>
                      <a:uLnTx/>
                      <a:uFillTx/>
                      <a:latin typeface="Calibri"/>
                      <a:ea typeface="+mn-ea"/>
                      <a:cs typeface="+mn-cs"/>
                    </a:rPr>
                    <a:t>0 more NTDs</a:t>
                  </a:r>
                  <a:r>
                    <a:rPr lang="en-ZA" sz="1100" baseline="30000" dirty="0">
                      <a:solidFill>
                        <a:prstClr val="black"/>
                      </a:solidFill>
                    </a:rPr>
                    <a:t>#</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3" name="Rounded Rectangle 83">
                <a:extLst>
                  <a:ext uri="{FF2B5EF4-FFF2-40B4-BE49-F238E27FC236}">
                    <a16:creationId xmlns:a16="http://schemas.microsoft.com/office/drawing/2014/main" id="{8D34F259-A95C-45A2-A8F7-45483C454608}"/>
                  </a:ext>
                </a:extLst>
              </p:cNvPr>
              <p:cNvSpPr/>
              <p:nvPr/>
            </p:nvSpPr>
            <p:spPr>
              <a:xfrm>
                <a:off x="2224325" y="2755227"/>
                <a:ext cx="1481237" cy="37904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8D1DF4D5-D539-413E-A57C-1469B661A3C6}"/>
                  </a:ext>
                </a:extLst>
              </p:cNvPr>
              <p:cNvSpPr txBox="1"/>
              <p:nvPr/>
            </p:nvSpPr>
            <p:spPr>
              <a:xfrm>
                <a:off x="2207093" y="3352800"/>
                <a:ext cx="1505223"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prstClr val="black"/>
                    </a:solidFill>
                    <a:effectLst/>
                    <a:uLnTx/>
                    <a:uFillTx/>
                    <a:latin typeface="Calibri"/>
                    <a:ea typeface="+mn-ea"/>
                    <a:cs typeface="+mn-cs"/>
                  </a:rPr>
                  <a:t>5 more men </a:t>
                </a:r>
                <a:r>
                  <a:rPr kumimoji="0" lang="en-US" sz="1100" b="0" i="0" u="none" strike="noStrike" kern="1200" cap="none" spc="0" normalizeH="0" baseline="0" noProof="0" dirty="0">
                    <a:ln>
                      <a:noFill/>
                    </a:ln>
                    <a:solidFill>
                      <a:prstClr val="black"/>
                    </a:solidFill>
                    <a:effectLst/>
                    <a:uLnTx/>
                    <a:uFillTx/>
                    <a:latin typeface="Calibri"/>
                    <a:ea typeface="+mn-ea"/>
                    <a:cs typeface="+mn-cs"/>
                  </a:rPr>
                  <a:t>without</a:t>
                </a:r>
                <a:r>
                  <a:rPr kumimoji="0" lang="en-US" sz="1150" b="0" i="0" u="none" strike="noStrike" kern="1200" cap="none" spc="0" normalizeH="0" baseline="0" noProof="0" dirty="0">
                    <a:ln>
                      <a:noFill/>
                    </a:ln>
                    <a:solidFill>
                      <a:prstClr val="black"/>
                    </a:solidFill>
                    <a:effectLst/>
                    <a:uLnTx/>
                    <a:uFillTx/>
                    <a:latin typeface="Calibri"/>
                    <a:ea typeface="+mn-ea"/>
                    <a:cs typeface="+mn-cs"/>
                  </a:rPr>
                  <a:t> HIV</a:t>
                </a:r>
                <a:endParaRPr kumimoji="0" lang="en-ZA" sz="115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60C368FB-B0AD-491A-B65B-DF065A2BBCF8}"/>
                  </a:ext>
                </a:extLst>
              </p:cNvPr>
              <p:cNvSpPr txBox="1"/>
              <p:nvPr/>
            </p:nvSpPr>
            <p:spPr>
              <a:xfrm>
                <a:off x="2234700" y="2752477"/>
                <a:ext cx="1466511" cy="266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1 more women alive</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003A900A-0EF2-4B6E-9FAA-93B43D1527BB}"/>
                  </a:ext>
                </a:extLst>
              </p:cNvPr>
              <p:cNvSpPr txBox="1"/>
              <p:nvPr/>
            </p:nvSpPr>
            <p:spPr>
              <a:xfrm>
                <a:off x="2222844" y="4953000"/>
                <a:ext cx="150522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0 fewer MTC transmissions*</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EFB13C31-9571-442E-84FA-91935C29D919}"/>
                  </a:ext>
                </a:extLst>
              </p:cNvPr>
              <p:cNvSpPr txBox="1"/>
              <p:nvPr/>
            </p:nvSpPr>
            <p:spPr>
              <a:xfrm>
                <a:off x="2207093" y="5697833"/>
                <a:ext cx="1505223" cy="438504"/>
              </a:xfrm>
              <a:prstGeom prst="rect">
                <a:avLst/>
              </a:prstGeom>
              <a:noFill/>
            </p:spPr>
            <p:txBody>
              <a:bodyPr wrap="square" rtlCol="0">
                <a:spAutoFit/>
              </a:bodyPr>
              <a:lstStyle/>
              <a:p>
                <a:pPr lvl="0" algn="ctr"/>
                <a:r>
                  <a:rPr kumimoji="0" lang="en-US" sz="1100" b="0" i="0" u="none" strike="noStrike" kern="1200" cap="none" spc="0" normalizeH="0" baseline="0" noProof="0" dirty="0">
                    <a:ln>
                      <a:noFill/>
                    </a:ln>
                    <a:solidFill>
                      <a:prstClr val="black"/>
                    </a:solidFill>
                    <a:effectLst/>
                    <a:uLnTx/>
                    <a:uFillTx/>
                    <a:latin typeface="Calibri"/>
                    <a:ea typeface="+mn-ea"/>
                    <a:cs typeface="+mn-cs"/>
                  </a:rPr>
                  <a:t>0 more children alive and HIV-free</a:t>
                </a:r>
                <a:r>
                  <a:rPr lang="en-ZA" sz="1100" dirty="0">
                    <a:solidFill>
                      <a:prstClr val="black"/>
                    </a:solidFill>
                    <a:latin typeface="Calibri"/>
                  </a:rPr>
                  <a:t>*</a:t>
                </a:r>
                <a:endParaRPr kumimoji="0" lang="en-ZA" sz="1100" b="0" i="0" u="none" strike="noStrike" kern="1200" cap="none" spc="0" normalizeH="0" noProof="0" dirty="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B20476BF-6FA5-426A-9B6E-9EA7BB2248F0}"/>
                  </a:ext>
                </a:extLst>
              </p:cNvPr>
              <p:cNvSpPr txBox="1"/>
              <p:nvPr/>
            </p:nvSpPr>
            <p:spPr>
              <a:xfrm>
                <a:off x="2262966" y="2030774"/>
                <a:ext cx="1494119" cy="266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Calibri"/>
                    <a:ea typeface="+mn-ea"/>
                    <a:cs typeface="+mn-cs"/>
                  </a:rPr>
                  <a:t>0 more child deaths</a:t>
                </a:r>
                <a:r>
                  <a:rPr kumimoji="0" lang="en-ZA" sz="1100" b="0" i="0" u="none" strike="noStrike" kern="1200" cap="none" spc="0" normalizeH="0" baseline="30000" noProof="0" dirty="0">
                    <a:ln>
                      <a:noFill/>
                    </a:ln>
                    <a:solidFill>
                      <a:prstClr val="black"/>
                    </a:solidFill>
                    <a:effectLst/>
                    <a:uLnTx/>
                    <a:uFillTx/>
                    <a:latin typeface="Calibri"/>
                    <a:ea typeface="+mn-ea"/>
                    <a:cs typeface="+mn-cs"/>
                  </a:rPr>
                  <a:t>#</a:t>
                </a:r>
              </a:p>
            </p:txBody>
          </p:sp>
          <p:grpSp>
            <p:nvGrpSpPr>
              <p:cNvPr id="19" name="Group 18">
                <a:extLst>
                  <a:ext uri="{FF2B5EF4-FFF2-40B4-BE49-F238E27FC236}">
                    <a16:creationId xmlns:a16="http://schemas.microsoft.com/office/drawing/2014/main" id="{F20FE35B-95FC-49BD-9F39-A342D22B53DD}"/>
                  </a:ext>
                </a:extLst>
              </p:cNvPr>
              <p:cNvGrpSpPr/>
              <p:nvPr/>
            </p:nvGrpSpPr>
            <p:grpSpPr>
              <a:xfrm>
                <a:off x="2310297" y="3737201"/>
                <a:ext cx="807401" cy="379377"/>
                <a:chOff x="990600" y="3772493"/>
                <a:chExt cx="1138138" cy="372787"/>
              </a:xfrm>
            </p:grpSpPr>
            <p:grpSp>
              <p:nvGrpSpPr>
                <p:cNvPr id="70" name="Group 69">
                  <a:extLst>
                    <a:ext uri="{FF2B5EF4-FFF2-40B4-BE49-F238E27FC236}">
                      <a16:creationId xmlns:a16="http://schemas.microsoft.com/office/drawing/2014/main" id="{AEC99717-2B45-40B4-B654-B4DAA99E86DA}"/>
                    </a:ext>
                  </a:extLst>
                </p:cNvPr>
                <p:cNvGrpSpPr/>
                <p:nvPr/>
              </p:nvGrpSpPr>
              <p:grpSpPr>
                <a:xfrm>
                  <a:off x="990600" y="3772493"/>
                  <a:ext cx="907132" cy="372787"/>
                  <a:chOff x="1105789" y="3772493"/>
                  <a:chExt cx="907132" cy="372787"/>
                </a:xfrm>
              </p:grpSpPr>
              <p:grpSp>
                <p:nvGrpSpPr>
                  <p:cNvPr id="72" name="Group 71">
                    <a:extLst>
                      <a:ext uri="{FF2B5EF4-FFF2-40B4-BE49-F238E27FC236}">
                        <a16:creationId xmlns:a16="http://schemas.microsoft.com/office/drawing/2014/main" id="{C1000283-EC3A-4D4A-A94D-453C5E2C30D8}"/>
                      </a:ext>
                    </a:extLst>
                  </p:cNvPr>
                  <p:cNvGrpSpPr/>
                  <p:nvPr/>
                </p:nvGrpSpPr>
                <p:grpSpPr>
                  <a:xfrm>
                    <a:off x="1105789" y="3775212"/>
                    <a:ext cx="445122" cy="370068"/>
                    <a:chOff x="1105789" y="3775212"/>
                    <a:chExt cx="445122" cy="370068"/>
                  </a:xfrm>
                </p:grpSpPr>
                <p:pic>
                  <p:nvPicPr>
                    <p:cNvPr id="76" name="Picture 11">
                      <a:extLst>
                        <a:ext uri="{FF2B5EF4-FFF2-40B4-BE49-F238E27FC236}">
                          <a16:creationId xmlns:a16="http://schemas.microsoft.com/office/drawing/2014/main" id="{471EB7E1-AE08-4777-8468-117A8FE04B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11">
                      <a:extLst>
                        <a:ext uri="{FF2B5EF4-FFF2-40B4-BE49-F238E27FC236}">
                          <a16:creationId xmlns:a16="http://schemas.microsoft.com/office/drawing/2014/main" id="{8CF3A578-FF1E-47D9-8C5E-E912650751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3" name="Group 72">
                    <a:extLst>
                      <a:ext uri="{FF2B5EF4-FFF2-40B4-BE49-F238E27FC236}">
                        <a16:creationId xmlns:a16="http://schemas.microsoft.com/office/drawing/2014/main" id="{AC8CF100-11D6-451E-A5E0-C6C1F8C927F6}"/>
                      </a:ext>
                    </a:extLst>
                  </p:cNvPr>
                  <p:cNvGrpSpPr/>
                  <p:nvPr/>
                </p:nvGrpSpPr>
                <p:grpSpPr>
                  <a:xfrm>
                    <a:off x="1567799" y="3772493"/>
                    <a:ext cx="445122" cy="370068"/>
                    <a:chOff x="1105789" y="3775212"/>
                    <a:chExt cx="445122" cy="370068"/>
                  </a:xfrm>
                </p:grpSpPr>
                <p:pic>
                  <p:nvPicPr>
                    <p:cNvPr id="74" name="Picture 11">
                      <a:extLst>
                        <a:ext uri="{FF2B5EF4-FFF2-40B4-BE49-F238E27FC236}">
                          <a16:creationId xmlns:a16="http://schemas.microsoft.com/office/drawing/2014/main" id="{922D03B6-13A2-4B6D-A007-C31597AD75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11">
                      <a:extLst>
                        <a:ext uri="{FF2B5EF4-FFF2-40B4-BE49-F238E27FC236}">
                          <a16:creationId xmlns:a16="http://schemas.microsoft.com/office/drawing/2014/main" id="{1AAE884E-9E7C-4CF3-AF67-24B73EE290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71" name="Picture 11">
                  <a:extLst>
                    <a:ext uri="{FF2B5EF4-FFF2-40B4-BE49-F238E27FC236}">
                      <a16:creationId xmlns:a16="http://schemas.microsoft.com/office/drawing/2014/main" id="{76F9CA27-9970-4EF9-938E-193F27B763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4620" y="3775213"/>
                  <a:ext cx="214118"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Rounded Rectangle 25">
                <a:extLst>
                  <a:ext uri="{FF2B5EF4-FFF2-40B4-BE49-F238E27FC236}">
                    <a16:creationId xmlns:a16="http://schemas.microsoft.com/office/drawing/2014/main" id="{6433BD00-1359-4AEE-B434-4301B5D26035}"/>
                  </a:ext>
                </a:extLst>
              </p:cNvPr>
              <p:cNvSpPr/>
              <p:nvPr/>
            </p:nvSpPr>
            <p:spPr>
              <a:xfrm>
                <a:off x="320220" y="1177944"/>
                <a:ext cx="1685545" cy="54823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2ED848D2-DEB4-4F4E-B7A6-285031E0A326}"/>
                  </a:ext>
                </a:extLst>
              </p:cNvPr>
              <p:cNvSpPr txBox="1"/>
              <p:nvPr/>
            </p:nvSpPr>
            <p:spPr>
              <a:xfrm>
                <a:off x="406622" y="1153990"/>
                <a:ext cx="149411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chemeClr val="bg1"/>
                    </a:solidFill>
                    <a:effectLst/>
                    <a:uLnTx/>
                    <a:uFillTx/>
                    <a:latin typeface="Calibri"/>
                    <a:ea typeface="+mn-ea"/>
                    <a:cs typeface="+mn-cs"/>
                  </a:rPr>
                  <a:t>DTG</a:t>
                </a:r>
              </a:p>
            </p:txBody>
          </p:sp>
          <p:grpSp>
            <p:nvGrpSpPr>
              <p:cNvPr id="22" name="Group 21">
                <a:extLst>
                  <a:ext uri="{FF2B5EF4-FFF2-40B4-BE49-F238E27FC236}">
                    <a16:creationId xmlns:a16="http://schemas.microsoft.com/office/drawing/2014/main" id="{8DA9D3DA-50D6-4143-90E6-A24DD478FE14}"/>
                  </a:ext>
                </a:extLst>
              </p:cNvPr>
              <p:cNvGrpSpPr/>
              <p:nvPr/>
            </p:nvGrpSpPr>
            <p:grpSpPr>
              <a:xfrm>
                <a:off x="422374" y="1457736"/>
                <a:ext cx="1481238" cy="1206668"/>
                <a:chOff x="251997" y="879064"/>
                <a:chExt cx="1881603" cy="1296045"/>
              </a:xfrm>
            </p:grpSpPr>
            <p:sp>
              <p:nvSpPr>
                <p:cNvPr id="67" name="Rounded Rectangle 24">
                  <a:extLst>
                    <a:ext uri="{FF2B5EF4-FFF2-40B4-BE49-F238E27FC236}">
                      <a16:creationId xmlns:a16="http://schemas.microsoft.com/office/drawing/2014/main" id="{256B031B-A3FF-445E-B812-3A69CD25742C}"/>
                    </a:ext>
                  </a:extLst>
                </p:cNvPr>
                <p:cNvSpPr/>
                <p:nvPr/>
              </p:nvSpPr>
              <p:spPr>
                <a:xfrm>
                  <a:off x="251997" y="883767"/>
                  <a:ext cx="1881603" cy="12913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pic>
              <p:nvPicPr>
                <p:cNvPr id="68" name="Picture 67">
                  <a:extLst>
                    <a:ext uri="{FF2B5EF4-FFF2-40B4-BE49-F238E27FC236}">
                      <a16:creationId xmlns:a16="http://schemas.microsoft.com/office/drawing/2014/main" id="{3D27170D-C594-404C-A089-767A15A0D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110" y="1128064"/>
                  <a:ext cx="360609" cy="386665"/>
                </a:xfrm>
                <a:prstGeom prst="rect">
                  <a:avLst/>
                </a:prstGeom>
              </p:spPr>
            </p:pic>
            <p:sp>
              <p:nvSpPr>
                <p:cNvPr id="69" name="TextBox 68">
                  <a:extLst>
                    <a:ext uri="{FF2B5EF4-FFF2-40B4-BE49-F238E27FC236}">
                      <a16:creationId xmlns:a16="http://schemas.microsoft.com/office/drawing/2014/main" id="{F0524E6F-54FB-4695-B932-93B85C01D4E6}"/>
                    </a:ext>
                  </a:extLst>
                </p:cNvPr>
                <p:cNvSpPr txBox="1"/>
                <p:nvPr/>
              </p:nvSpPr>
              <p:spPr>
                <a:xfrm>
                  <a:off x="267058" y="879064"/>
                  <a:ext cx="1862895" cy="2809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Calibri"/>
                      <a:ea typeface="+mn-ea"/>
                      <a:cs typeface="+mn-cs"/>
                    </a:rPr>
                    <a:t>1 more NTDs</a:t>
                  </a:r>
                </a:p>
              </p:txBody>
            </p:sp>
          </p:grpSp>
          <p:sp>
            <p:nvSpPr>
              <p:cNvPr id="23" name="Rounded Rectangle 37">
                <a:extLst>
                  <a:ext uri="{FF2B5EF4-FFF2-40B4-BE49-F238E27FC236}">
                    <a16:creationId xmlns:a16="http://schemas.microsoft.com/office/drawing/2014/main" id="{36391EDD-33B7-4846-8D85-E0B594BC749C}"/>
                  </a:ext>
                </a:extLst>
              </p:cNvPr>
              <p:cNvSpPr/>
              <p:nvPr/>
            </p:nvSpPr>
            <p:spPr>
              <a:xfrm>
                <a:off x="423855" y="2760065"/>
                <a:ext cx="1481237" cy="37904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371F7BE6-7F0F-484E-B2FE-1651025CA4FB}"/>
                  </a:ext>
                </a:extLst>
              </p:cNvPr>
              <p:cNvSpPr txBox="1"/>
              <p:nvPr/>
            </p:nvSpPr>
            <p:spPr>
              <a:xfrm>
                <a:off x="406622" y="3352800"/>
                <a:ext cx="1505223"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prstClr val="black"/>
                    </a:solidFill>
                    <a:effectLst/>
                    <a:uLnTx/>
                    <a:uFillTx/>
                    <a:latin typeface="Calibri"/>
                    <a:ea typeface="+mn-ea"/>
                    <a:cs typeface="+mn-cs"/>
                  </a:rPr>
                  <a:t>13 more men </a:t>
                </a:r>
                <a:r>
                  <a:rPr kumimoji="0" lang="en-US" sz="1100" b="0" i="0" u="none" strike="noStrike" kern="1200" cap="none" spc="0" normalizeH="0" baseline="0" noProof="0" dirty="0">
                    <a:ln>
                      <a:noFill/>
                    </a:ln>
                    <a:solidFill>
                      <a:prstClr val="black"/>
                    </a:solidFill>
                    <a:effectLst/>
                    <a:uLnTx/>
                    <a:uFillTx/>
                    <a:latin typeface="Calibri"/>
                    <a:ea typeface="+mn-ea"/>
                    <a:cs typeface="+mn-cs"/>
                  </a:rPr>
                  <a:t>without</a:t>
                </a:r>
                <a:r>
                  <a:rPr kumimoji="0" lang="en-US" sz="1150" b="0" i="0" u="none" strike="noStrike" kern="1200" cap="none" spc="0" normalizeH="0" baseline="0" noProof="0" dirty="0">
                    <a:ln>
                      <a:noFill/>
                    </a:ln>
                    <a:solidFill>
                      <a:prstClr val="black"/>
                    </a:solidFill>
                    <a:effectLst/>
                    <a:uLnTx/>
                    <a:uFillTx/>
                    <a:latin typeface="Calibri"/>
                    <a:ea typeface="+mn-ea"/>
                    <a:cs typeface="+mn-cs"/>
                  </a:rPr>
                  <a:t> HIV</a:t>
                </a:r>
                <a:endParaRPr kumimoji="0" lang="en-ZA" sz="115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0BF35C49-A009-47F6-BF23-C9698EC5C892}"/>
                  </a:ext>
                </a:extLst>
              </p:cNvPr>
              <p:cNvSpPr txBox="1"/>
              <p:nvPr/>
            </p:nvSpPr>
            <p:spPr>
              <a:xfrm>
                <a:off x="434230" y="2757316"/>
                <a:ext cx="1466511" cy="266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3 more women alive</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03702A0D-5BC0-4CD1-BA16-9FDB17083027}"/>
                  </a:ext>
                </a:extLst>
              </p:cNvPr>
              <p:cNvSpPr txBox="1"/>
              <p:nvPr/>
            </p:nvSpPr>
            <p:spPr>
              <a:xfrm>
                <a:off x="424119" y="4953000"/>
                <a:ext cx="150522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Calibri"/>
                  </a:rPr>
                  <a:t>3</a:t>
                </a:r>
                <a:r>
                  <a:rPr kumimoji="0" lang="en-US" sz="1100" b="0" i="0" u="none" strike="noStrike" kern="1200" cap="none" spc="0" normalizeH="0" baseline="0" noProof="0" dirty="0">
                    <a:ln>
                      <a:noFill/>
                    </a:ln>
                    <a:solidFill>
                      <a:prstClr val="black"/>
                    </a:solidFill>
                    <a:effectLst/>
                    <a:uLnTx/>
                    <a:uFillTx/>
                    <a:latin typeface="Calibri"/>
                    <a:ea typeface="+mn-ea"/>
                    <a:cs typeface="+mn-cs"/>
                  </a:rPr>
                  <a:t> fewer MTC transmissions</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D9F9F23D-B6A0-44AB-9A1D-F303784836E5}"/>
                  </a:ext>
                </a:extLst>
              </p:cNvPr>
              <p:cNvSpPr txBox="1"/>
              <p:nvPr/>
            </p:nvSpPr>
            <p:spPr>
              <a:xfrm>
                <a:off x="406622" y="5702671"/>
                <a:ext cx="1505223" cy="4385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3 more children alive and HIV-free</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
                <a:extLst>
                  <a:ext uri="{FF2B5EF4-FFF2-40B4-BE49-F238E27FC236}">
                    <a16:creationId xmlns:a16="http://schemas.microsoft.com/office/drawing/2014/main" id="{95D35B83-E03D-40DE-91AB-82884B97597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5990" y="5353964"/>
                <a:ext cx="268290" cy="36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Group 28">
                <a:extLst>
                  <a:ext uri="{FF2B5EF4-FFF2-40B4-BE49-F238E27FC236}">
                    <a16:creationId xmlns:a16="http://schemas.microsoft.com/office/drawing/2014/main" id="{5C7030A2-B9EE-47D5-B70C-E378DFCA40CC}"/>
                  </a:ext>
                </a:extLst>
              </p:cNvPr>
              <p:cNvGrpSpPr/>
              <p:nvPr/>
            </p:nvGrpSpPr>
            <p:grpSpPr>
              <a:xfrm>
                <a:off x="509826" y="3742039"/>
                <a:ext cx="1299028" cy="379377"/>
                <a:chOff x="990600" y="3772493"/>
                <a:chExt cx="1831152" cy="372787"/>
              </a:xfrm>
            </p:grpSpPr>
            <p:grpSp>
              <p:nvGrpSpPr>
                <p:cNvPr id="53" name="Group 52">
                  <a:extLst>
                    <a:ext uri="{FF2B5EF4-FFF2-40B4-BE49-F238E27FC236}">
                      <a16:creationId xmlns:a16="http://schemas.microsoft.com/office/drawing/2014/main" id="{24061397-E8D0-4206-9E9B-3726FEAAF33E}"/>
                    </a:ext>
                  </a:extLst>
                </p:cNvPr>
                <p:cNvGrpSpPr/>
                <p:nvPr/>
              </p:nvGrpSpPr>
              <p:grpSpPr>
                <a:xfrm>
                  <a:off x="990600" y="3772493"/>
                  <a:ext cx="907132" cy="372787"/>
                  <a:chOff x="1105789" y="3772493"/>
                  <a:chExt cx="907132" cy="372787"/>
                </a:xfrm>
              </p:grpSpPr>
              <p:grpSp>
                <p:nvGrpSpPr>
                  <p:cNvPr id="61" name="Group 60">
                    <a:extLst>
                      <a:ext uri="{FF2B5EF4-FFF2-40B4-BE49-F238E27FC236}">
                        <a16:creationId xmlns:a16="http://schemas.microsoft.com/office/drawing/2014/main" id="{B02A7107-6CAC-40F5-BE9B-532DB634B012}"/>
                      </a:ext>
                    </a:extLst>
                  </p:cNvPr>
                  <p:cNvGrpSpPr/>
                  <p:nvPr/>
                </p:nvGrpSpPr>
                <p:grpSpPr>
                  <a:xfrm>
                    <a:off x="1105789" y="3775212"/>
                    <a:ext cx="445122" cy="370068"/>
                    <a:chOff x="1105789" y="3775212"/>
                    <a:chExt cx="445122" cy="370068"/>
                  </a:xfrm>
                </p:grpSpPr>
                <p:pic>
                  <p:nvPicPr>
                    <p:cNvPr id="65" name="Picture 11">
                      <a:extLst>
                        <a:ext uri="{FF2B5EF4-FFF2-40B4-BE49-F238E27FC236}">
                          <a16:creationId xmlns:a16="http://schemas.microsoft.com/office/drawing/2014/main" id="{9DD2D68E-6918-4C14-8046-4EABF77E42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11">
                      <a:extLst>
                        <a:ext uri="{FF2B5EF4-FFF2-40B4-BE49-F238E27FC236}">
                          <a16:creationId xmlns:a16="http://schemas.microsoft.com/office/drawing/2014/main" id="{A4C49F7D-B642-449F-A929-5A1E6D3298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2" name="Group 61">
                    <a:extLst>
                      <a:ext uri="{FF2B5EF4-FFF2-40B4-BE49-F238E27FC236}">
                        <a16:creationId xmlns:a16="http://schemas.microsoft.com/office/drawing/2014/main" id="{A1973AEB-B312-4C27-BE13-2DBDA465C51A}"/>
                      </a:ext>
                    </a:extLst>
                  </p:cNvPr>
                  <p:cNvGrpSpPr/>
                  <p:nvPr/>
                </p:nvGrpSpPr>
                <p:grpSpPr>
                  <a:xfrm>
                    <a:off x="1567799" y="3772493"/>
                    <a:ext cx="445122" cy="370068"/>
                    <a:chOff x="1105789" y="3775212"/>
                    <a:chExt cx="445122" cy="370068"/>
                  </a:xfrm>
                </p:grpSpPr>
                <p:pic>
                  <p:nvPicPr>
                    <p:cNvPr id="63" name="Picture 11">
                      <a:extLst>
                        <a:ext uri="{FF2B5EF4-FFF2-40B4-BE49-F238E27FC236}">
                          <a16:creationId xmlns:a16="http://schemas.microsoft.com/office/drawing/2014/main" id="{36A72702-7BF1-4DC0-A8AC-A83187E25A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11">
                      <a:extLst>
                        <a:ext uri="{FF2B5EF4-FFF2-40B4-BE49-F238E27FC236}">
                          <a16:creationId xmlns:a16="http://schemas.microsoft.com/office/drawing/2014/main" id="{0803B12B-C09B-4C4A-96BF-B34DE38DB1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54" name="Group 53">
                  <a:extLst>
                    <a:ext uri="{FF2B5EF4-FFF2-40B4-BE49-F238E27FC236}">
                      <a16:creationId xmlns:a16="http://schemas.microsoft.com/office/drawing/2014/main" id="{D7E39012-DE04-452E-84D0-DE9F20474468}"/>
                    </a:ext>
                  </a:extLst>
                </p:cNvPr>
                <p:cNvGrpSpPr/>
                <p:nvPr/>
              </p:nvGrpSpPr>
              <p:grpSpPr>
                <a:xfrm>
                  <a:off x="1914620" y="3772493"/>
                  <a:ext cx="907132" cy="372787"/>
                  <a:chOff x="1105789" y="3772493"/>
                  <a:chExt cx="907132" cy="372787"/>
                </a:xfrm>
              </p:grpSpPr>
              <p:grpSp>
                <p:nvGrpSpPr>
                  <p:cNvPr id="55" name="Group 54">
                    <a:extLst>
                      <a:ext uri="{FF2B5EF4-FFF2-40B4-BE49-F238E27FC236}">
                        <a16:creationId xmlns:a16="http://schemas.microsoft.com/office/drawing/2014/main" id="{FD0088C3-DC87-4D78-9AF4-A69F1C1FCDFB}"/>
                      </a:ext>
                    </a:extLst>
                  </p:cNvPr>
                  <p:cNvGrpSpPr/>
                  <p:nvPr/>
                </p:nvGrpSpPr>
                <p:grpSpPr>
                  <a:xfrm>
                    <a:off x="1105789" y="3775212"/>
                    <a:ext cx="445122" cy="370068"/>
                    <a:chOff x="1105789" y="3775212"/>
                    <a:chExt cx="445122" cy="370068"/>
                  </a:xfrm>
                </p:grpSpPr>
                <p:pic>
                  <p:nvPicPr>
                    <p:cNvPr id="59" name="Picture 11">
                      <a:extLst>
                        <a:ext uri="{FF2B5EF4-FFF2-40B4-BE49-F238E27FC236}">
                          <a16:creationId xmlns:a16="http://schemas.microsoft.com/office/drawing/2014/main" id="{68346310-5E83-4483-B166-B8C192E366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11">
                      <a:extLst>
                        <a:ext uri="{FF2B5EF4-FFF2-40B4-BE49-F238E27FC236}">
                          <a16:creationId xmlns:a16="http://schemas.microsoft.com/office/drawing/2014/main" id="{DFAA0F34-EA81-4B54-833F-F801B2F10B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Group 55">
                    <a:extLst>
                      <a:ext uri="{FF2B5EF4-FFF2-40B4-BE49-F238E27FC236}">
                        <a16:creationId xmlns:a16="http://schemas.microsoft.com/office/drawing/2014/main" id="{CB0D6A10-1ECE-49A5-9931-9AEB4815B91B}"/>
                      </a:ext>
                    </a:extLst>
                  </p:cNvPr>
                  <p:cNvGrpSpPr/>
                  <p:nvPr/>
                </p:nvGrpSpPr>
                <p:grpSpPr>
                  <a:xfrm>
                    <a:off x="1567799" y="3772493"/>
                    <a:ext cx="445122" cy="370068"/>
                    <a:chOff x="1105789" y="3775212"/>
                    <a:chExt cx="445122" cy="370068"/>
                  </a:xfrm>
                </p:grpSpPr>
                <p:pic>
                  <p:nvPicPr>
                    <p:cNvPr id="57" name="Picture 11">
                      <a:extLst>
                        <a:ext uri="{FF2B5EF4-FFF2-40B4-BE49-F238E27FC236}">
                          <a16:creationId xmlns:a16="http://schemas.microsoft.com/office/drawing/2014/main" id="{1C3F36BB-2BE1-4F51-93A5-442C9E2112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11">
                      <a:extLst>
                        <a:ext uri="{FF2B5EF4-FFF2-40B4-BE49-F238E27FC236}">
                          <a16:creationId xmlns:a16="http://schemas.microsoft.com/office/drawing/2014/main" id="{21734707-A81D-46E6-8E18-8A43D55327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30" name="Group 29">
                <a:extLst>
                  <a:ext uri="{FF2B5EF4-FFF2-40B4-BE49-F238E27FC236}">
                    <a16:creationId xmlns:a16="http://schemas.microsoft.com/office/drawing/2014/main" id="{E22A532F-08BB-4A48-A261-25EC00982DF9}"/>
                  </a:ext>
                </a:extLst>
              </p:cNvPr>
              <p:cNvGrpSpPr/>
              <p:nvPr/>
            </p:nvGrpSpPr>
            <p:grpSpPr>
              <a:xfrm>
                <a:off x="509826" y="4165480"/>
                <a:ext cx="807401" cy="379377"/>
                <a:chOff x="990600" y="3772493"/>
                <a:chExt cx="1138138" cy="372787"/>
              </a:xfrm>
            </p:grpSpPr>
            <p:grpSp>
              <p:nvGrpSpPr>
                <p:cNvPr id="45" name="Group 44">
                  <a:extLst>
                    <a:ext uri="{FF2B5EF4-FFF2-40B4-BE49-F238E27FC236}">
                      <a16:creationId xmlns:a16="http://schemas.microsoft.com/office/drawing/2014/main" id="{A2D02FF2-0F78-42BD-AF79-0A75960022DB}"/>
                    </a:ext>
                  </a:extLst>
                </p:cNvPr>
                <p:cNvGrpSpPr/>
                <p:nvPr/>
              </p:nvGrpSpPr>
              <p:grpSpPr>
                <a:xfrm>
                  <a:off x="990600" y="3772493"/>
                  <a:ext cx="907132" cy="372787"/>
                  <a:chOff x="1105789" y="3772493"/>
                  <a:chExt cx="907132" cy="372787"/>
                </a:xfrm>
              </p:grpSpPr>
              <p:grpSp>
                <p:nvGrpSpPr>
                  <p:cNvPr id="47" name="Group 46">
                    <a:extLst>
                      <a:ext uri="{FF2B5EF4-FFF2-40B4-BE49-F238E27FC236}">
                        <a16:creationId xmlns:a16="http://schemas.microsoft.com/office/drawing/2014/main" id="{5A9C73B4-0782-4449-9659-3FF1173127A2}"/>
                      </a:ext>
                    </a:extLst>
                  </p:cNvPr>
                  <p:cNvGrpSpPr/>
                  <p:nvPr/>
                </p:nvGrpSpPr>
                <p:grpSpPr>
                  <a:xfrm>
                    <a:off x="1105789" y="3775212"/>
                    <a:ext cx="445122" cy="370068"/>
                    <a:chOff x="1105789" y="3775212"/>
                    <a:chExt cx="445122" cy="370068"/>
                  </a:xfrm>
                </p:grpSpPr>
                <p:pic>
                  <p:nvPicPr>
                    <p:cNvPr id="51" name="Picture 11">
                      <a:extLst>
                        <a:ext uri="{FF2B5EF4-FFF2-40B4-BE49-F238E27FC236}">
                          <a16:creationId xmlns:a16="http://schemas.microsoft.com/office/drawing/2014/main" id="{A349E184-EB3B-41DB-A86F-E2ADDA0E41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1">
                      <a:extLst>
                        <a:ext uri="{FF2B5EF4-FFF2-40B4-BE49-F238E27FC236}">
                          <a16:creationId xmlns:a16="http://schemas.microsoft.com/office/drawing/2014/main" id="{03119E44-9DC0-46C2-A295-3152C34EFB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8" name="Group 47">
                    <a:extLst>
                      <a:ext uri="{FF2B5EF4-FFF2-40B4-BE49-F238E27FC236}">
                        <a16:creationId xmlns:a16="http://schemas.microsoft.com/office/drawing/2014/main" id="{76A0A9F2-2A3B-4ADC-BF5C-2576A509C65A}"/>
                      </a:ext>
                    </a:extLst>
                  </p:cNvPr>
                  <p:cNvGrpSpPr/>
                  <p:nvPr/>
                </p:nvGrpSpPr>
                <p:grpSpPr>
                  <a:xfrm>
                    <a:off x="1567799" y="3772493"/>
                    <a:ext cx="445122" cy="370068"/>
                    <a:chOff x="1105789" y="3775212"/>
                    <a:chExt cx="445122" cy="370068"/>
                  </a:xfrm>
                </p:grpSpPr>
                <p:pic>
                  <p:nvPicPr>
                    <p:cNvPr id="49" name="Picture 11">
                      <a:extLst>
                        <a:ext uri="{FF2B5EF4-FFF2-40B4-BE49-F238E27FC236}">
                          <a16:creationId xmlns:a16="http://schemas.microsoft.com/office/drawing/2014/main" id="{36B1B8EB-6048-4238-86F2-38E7809C1C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789" y="3775213"/>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1">
                      <a:extLst>
                        <a:ext uri="{FF2B5EF4-FFF2-40B4-BE49-F238E27FC236}">
                          <a16:creationId xmlns:a16="http://schemas.microsoft.com/office/drawing/2014/main" id="{5A6DABEE-C90B-4E4A-8B14-CBD6B6F3BD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794" y="3775212"/>
                      <a:ext cx="214117"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46" name="Picture 11">
                  <a:extLst>
                    <a:ext uri="{FF2B5EF4-FFF2-40B4-BE49-F238E27FC236}">
                      <a16:creationId xmlns:a16="http://schemas.microsoft.com/office/drawing/2014/main" id="{29C027C1-AB39-4713-8F2B-F617BA9FCE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4620" y="3775213"/>
                  <a:ext cx="214118" cy="3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Group 30">
                <a:extLst>
                  <a:ext uri="{FF2B5EF4-FFF2-40B4-BE49-F238E27FC236}">
                    <a16:creationId xmlns:a16="http://schemas.microsoft.com/office/drawing/2014/main" id="{D0D43BBF-94DA-4BD4-9F16-FCABEBB819E7}"/>
                  </a:ext>
                </a:extLst>
              </p:cNvPr>
              <p:cNvGrpSpPr/>
              <p:nvPr/>
            </p:nvGrpSpPr>
            <p:grpSpPr>
              <a:xfrm>
                <a:off x="509826" y="3018191"/>
                <a:ext cx="479648" cy="366364"/>
                <a:chOff x="1035463" y="3077152"/>
                <a:chExt cx="676127" cy="360000"/>
              </a:xfrm>
            </p:grpSpPr>
            <p:grpSp>
              <p:nvGrpSpPr>
                <p:cNvPr id="41" name="Group 40">
                  <a:extLst>
                    <a:ext uri="{FF2B5EF4-FFF2-40B4-BE49-F238E27FC236}">
                      <a16:creationId xmlns:a16="http://schemas.microsoft.com/office/drawing/2014/main" id="{DC1D5B76-705E-43D5-A5DD-52F9274878B9}"/>
                    </a:ext>
                  </a:extLst>
                </p:cNvPr>
                <p:cNvGrpSpPr/>
                <p:nvPr/>
              </p:nvGrpSpPr>
              <p:grpSpPr>
                <a:xfrm>
                  <a:off x="1035463" y="3077152"/>
                  <a:ext cx="445122" cy="360000"/>
                  <a:chOff x="1035463" y="3077152"/>
                  <a:chExt cx="445122" cy="360000"/>
                </a:xfrm>
              </p:grpSpPr>
              <p:pic>
                <p:nvPicPr>
                  <p:cNvPr id="43" name="Picture 42">
                    <a:extLst>
                      <a:ext uri="{FF2B5EF4-FFF2-40B4-BE49-F238E27FC236}">
                        <a16:creationId xmlns:a16="http://schemas.microsoft.com/office/drawing/2014/main" id="{EF83C1C2-19CA-4C0B-B8F7-CB75E6E59F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5463" y="3077152"/>
                    <a:ext cx="214117" cy="360000"/>
                  </a:xfrm>
                  <a:prstGeom prst="rect">
                    <a:avLst/>
                  </a:prstGeom>
                </p:spPr>
              </p:pic>
              <p:pic>
                <p:nvPicPr>
                  <p:cNvPr id="44" name="Picture 43">
                    <a:extLst>
                      <a:ext uri="{FF2B5EF4-FFF2-40B4-BE49-F238E27FC236}">
                        <a16:creationId xmlns:a16="http://schemas.microsoft.com/office/drawing/2014/main" id="{59D233F7-02F5-4033-A708-7A24A445CF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6468" y="3077152"/>
                    <a:ext cx="214117" cy="360000"/>
                  </a:xfrm>
                  <a:prstGeom prst="rect">
                    <a:avLst/>
                  </a:prstGeom>
                </p:spPr>
              </p:pic>
            </p:grpSp>
            <p:pic>
              <p:nvPicPr>
                <p:cNvPr id="42" name="Picture 41">
                  <a:extLst>
                    <a:ext uri="{FF2B5EF4-FFF2-40B4-BE49-F238E27FC236}">
                      <a16:creationId xmlns:a16="http://schemas.microsoft.com/office/drawing/2014/main" id="{A9C73116-84CF-410E-8061-F980DEF9F4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7473" y="3077152"/>
                  <a:ext cx="214117" cy="360000"/>
                </a:xfrm>
                <a:prstGeom prst="rect">
                  <a:avLst/>
                </a:prstGeom>
              </p:spPr>
            </p:pic>
          </p:grpSp>
          <p:pic>
            <p:nvPicPr>
              <p:cNvPr id="32" name="Picture 2">
                <a:extLst>
                  <a:ext uri="{FF2B5EF4-FFF2-40B4-BE49-F238E27FC236}">
                    <a16:creationId xmlns:a16="http://schemas.microsoft.com/office/drawing/2014/main" id="{9828E39C-2573-4748-9E41-7B8F00AA215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9482" y="5353964"/>
                <a:ext cx="268290" cy="36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a:extLst>
                  <a:ext uri="{FF2B5EF4-FFF2-40B4-BE49-F238E27FC236}">
                    <a16:creationId xmlns:a16="http://schemas.microsoft.com/office/drawing/2014/main" id="{708C1938-95F9-449B-8A39-22EC0A97FE6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4188" y="5347139"/>
                <a:ext cx="261331"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a:extLst>
                  <a:ext uri="{FF2B5EF4-FFF2-40B4-BE49-F238E27FC236}">
                    <a16:creationId xmlns:a16="http://schemas.microsoft.com/office/drawing/2014/main" id="{92FA78F9-98FB-403D-B55D-494A03BFEDE8}"/>
                  </a:ext>
                </a:extLst>
              </p:cNvPr>
              <p:cNvGrpSpPr/>
              <p:nvPr/>
            </p:nvGrpSpPr>
            <p:grpSpPr>
              <a:xfrm>
                <a:off x="475989" y="6083010"/>
                <a:ext cx="471783" cy="370832"/>
                <a:chOff x="475989" y="6083010"/>
                <a:chExt cx="471783" cy="370832"/>
              </a:xfrm>
            </p:grpSpPr>
            <p:pic>
              <p:nvPicPr>
                <p:cNvPr id="39" name="Picture 14">
                  <a:extLst>
                    <a:ext uri="{FF2B5EF4-FFF2-40B4-BE49-F238E27FC236}">
                      <a16:creationId xmlns:a16="http://schemas.microsoft.com/office/drawing/2014/main" id="{EC8A901B-2F29-4797-B364-17D90F12E0C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75989" y="6083010"/>
                  <a:ext cx="268290" cy="36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4">
                  <a:extLst>
                    <a:ext uri="{FF2B5EF4-FFF2-40B4-BE49-F238E27FC236}">
                      <a16:creationId xmlns:a16="http://schemas.microsoft.com/office/drawing/2014/main" id="{FF9F6211-01FA-46D7-937B-4F7F5A5B27D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79482" y="6087478"/>
                  <a:ext cx="268290" cy="36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14">
                <a:extLst>
                  <a:ext uri="{FF2B5EF4-FFF2-40B4-BE49-F238E27FC236}">
                    <a16:creationId xmlns:a16="http://schemas.microsoft.com/office/drawing/2014/main" id="{81B9F099-D04C-4F70-BFFA-A744DB4486C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94864" y="6086800"/>
                <a:ext cx="268290" cy="36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a:extLst>
                  <a:ext uri="{FF2B5EF4-FFF2-40B4-BE49-F238E27FC236}">
                    <a16:creationId xmlns:a16="http://schemas.microsoft.com/office/drawing/2014/main" id="{91CDA162-E5C3-4AA7-8515-82150EB1CB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7886" y="3014597"/>
                <a:ext cx="151896" cy="366364"/>
              </a:xfrm>
              <a:prstGeom prst="rect">
                <a:avLst/>
              </a:prstGeom>
            </p:spPr>
          </p:pic>
          <p:sp>
            <p:nvSpPr>
              <p:cNvPr id="37" name="TextBox 36">
                <a:extLst>
                  <a:ext uri="{FF2B5EF4-FFF2-40B4-BE49-F238E27FC236}">
                    <a16:creationId xmlns:a16="http://schemas.microsoft.com/office/drawing/2014/main" id="{D7117D1C-9557-476A-A7CB-8151B4EC18EA}"/>
                  </a:ext>
                </a:extLst>
              </p:cNvPr>
              <p:cNvSpPr txBox="1"/>
              <p:nvPr/>
            </p:nvSpPr>
            <p:spPr>
              <a:xfrm>
                <a:off x="2357" y="57528"/>
                <a:ext cx="4108304" cy="1046440"/>
              </a:xfrm>
              <a:prstGeom prst="rect">
                <a:avLst/>
              </a:prstGeom>
              <a:noFill/>
            </p:spPr>
            <p:txBody>
              <a:bodyPr wrap="square" rtlCol="0">
                <a:spAutoFit/>
              </a:bodyPr>
              <a:lstStyle/>
              <a:p>
                <a:pPr lvl="0" algn="ctr"/>
                <a:r>
                  <a:rPr lang="en-US" b="1" dirty="0"/>
                  <a:t>CEPAC: May 2019 </a:t>
                </a:r>
                <a:r>
                  <a:rPr lang="en-US" b="1" dirty="0" err="1"/>
                  <a:t>Tsepamo</a:t>
                </a:r>
                <a:endParaRPr lang="en-US" b="1" dirty="0"/>
              </a:p>
              <a:p>
                <a:pPr lvl="0" algn="ctr"/>
                <a:r>
                  <a:rPr lang="en-US" b="1" dirty="0"/>
                  <a:t>ARV efficacy per NMA, PDR 10.7%</a:t>
                </a:r>
                <a:br>
                  <a:rPr lang="en-US" b="1" dirty="0"/>
                </a:br>
                <a:r>
                  <a:rPr kumimoji="0" lang="en-US" sz="1300" b="0" i="0" u="none" strike="noStrike" kern="1200" cap="none" spc="0" normalizeH="0" baseline="0" noProof="0" dirty="0">
                    <a:ln>
                      <a:noFill/>
                    </a:ln>
                    <a:solidFill>
                      <a:prstClr val="black"/>
                    </a:solidFill>
                    <a:effectLst/>
                    <a:uLnTx/>
                    <a:uFillTx/>
                    <a:latin typeface="Calibri"/>
                    <a:ea typeface="+mn-ea"/>
                    <a:cs typeface="+mn-cs"/>
                  </a:rPr>
                  <a:t>For every 1000 South African WCP with</a:t>
                </a:r>
                <a:r>
                  <a:rPr kumimoji="0" lang="en-US" sz="1300" b="0" i="0" u="none" strike="noStrike" kern="1200" cap="none" spc="0" normalizeH="0" noProof="0" dirty="0">
                    <a:ln>
                      <a:noFill/>
                    </a:ln>
                    <a:solidFill>
                      <a:prstClr val="black"/>
                    </a:solidFill>
                    <a:effectLst/>
                    <a:uLnTx/>
                    <a:uFillTx/>
                    <a:latin typeface="Calibri"/>
                    <a:ea typeface="+mn-ea"/>
                    <a:cs typeface="+mn-cs"/>
                  </a:rPr>
                  <a:t> HIV </a:t>
                </a:r>
                <a:r>
                  <a:rPr kumimoji="0" lang="en-US" sz="1300" b="1" i="0" u="none" strike="noStrike" kern="1200" cap="none" spc="0" normalizeH="0" baseline="0" noProof="0" dirty="0">
                    <a:ln>
                      <a:noFill/>
                    </a:ln>
                    <a:effectLst/>
                    <a:uLnTx/>
                    <a:uFillTx/>
                    <a:latin typeface="Calibri"/>
                    <a:ea typeface="+mn-ea"/>
                    <a:cs typeface="+mn-cs"/>
                  </a:rPr>
                  <a:t>starting ART</a:t>
                </a:r>
                <a:r>
                  <a:rPr kumimoji="0" lang="en-US" sz="1300" b="0" i="0" u="none" strike="noStrike" kern="1200" cap="none" spc="0" normalizeH="0" baseline="0" noProof="0" dirty="0">
                    <a:ln>
                      <a:noFill/>
                    </a:ln>
                    <a:solidFill>
                      <a:prstClr val="black"/>
                    </a:solidFill>
                    <a:effectLst/>
                    <a:uLnTx/>
                    <a:uFillTx/>
                    <a:latin typeface="Calibri"/>
                    <a:ea typeface="+mn-ea"/>
                    <a:cs typeface="+mn-cs"/>
                  </a:rPr>
                  <a:t>,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pe</a:t>
                </a:r>
                <a:r>
                  <a:rPr lang="en-US" sz="1300" dirty="0">
                    <a:solidFill>
                      <a:prstClr val="black"/>
                    </a:solidFill>
                    <a:latin typeface="Calibri"/>
                  </a:rPr>
                  <a:t>r year</a:t>
                </a:r>
                <a:r>
                  <a:rPr kumimoji="0" lang="en-US" sz="1300" b="0" i="0" u="none" strike="noStrike" kern="1200" cap="none" spc="0" normalizeH="0" baseline="0" noProof="0" dirty="0">
                    <a:ln>
                      <a:noFill/>
                    </a:ln>
                    <a:solidFill>
                      <a:prstClr val="black"/>
                    </a:solidFill>
                    <a:effectLst/>
                    <a:uLnTx/>
                    <a:uFillTx/>
                    <a:latin typeface="Calibri"/>
                    <a:ea typeface="+mn-ea"/>
                    <a:cs typeface="+mn-cs"/>
                  </a:rPr>
                  <a:t>, compared with </a:t>
                </a:r>
                <a:r>
                  <a:rPr kumimoji="0" lang="en-US" sz="1300" b="1" i="1" u="none" strike="noStrike" kern="1200" cap="none" spc="0" normalizeH="0" baseline="0" noProof="0" dirty="0">
                    <a:ln>
                      <a:noFill/>
                    </a:ln>
                    <a:solidFill>
                      <a:srgbClr val="0033CC"/>
                    </a:solidFill>
                    <a:effectLst/>
                    <a:uLnTx/>
                    <a:uFillTx/>
                    <a:latin typeface="Calibri"/>
                    <a:ea typeface="+mn-ea"/>
                    <a:cs typeface="+mn-cs"/>
                  </a:rPr>
                  <a:t>EFV</a:t>
                </a:r>
                <a:r>
                  <a:rPr kumimoji="0" lang="en-US" sz="1300" b="1" i="1" u="none" strike="noStrike" kern="1200" cap="none" spc="0" normalizeH="0" baseline="0" noProof="0" dirty="0">
                    <a:ln>
                      <a:noFill/>
                    </a:ln>
                    <a:solidFill>
                      <a:prstClr val="black"/>
                    </a:solidFill>
                    <a:effectLst/>
                    <a:uLnTx/>
                    <a:uFillTx/>
                    <a:latin typeface="Calibri"/>
                    <a:ea typeface="+mn-ea"/>
                    <a:cs typeface="+mn-cs"/>
                  </a:rPr>
                  <a:t> (average</a:t>
                </a:r>
                <a:r>
                  <a:rPr kumimoji="0" lang="en-US" sz="1300" b="1" i="1" u="none" strike="noStrike" kern="1200" cap="none" spc="0" normalizeH="0" noProof="0" dirty="0">
                    <a:ln>
                      <a:noFill/>
                    </a:ln>
                    <a:solidFill>
                      <a:prstClr val="black"/>
                    </a:solidFill>
                    <a:effectLst/>
                    <a:uLnTx/>
                    <a:uFillTx/>
                    <a:latin typeface="Calibri"/>
                    <a:ea typeface="+mn-ea"/>
                    <a:cs typeface="+mn-cs"/>
                  </a:rPr>
                  <a:t> over 5 </a:t>
                </a:r>
                <a:r>
                  <a:rPr kumimoji="0" lang="en-US" sz="1300" b="1" i="1" u="none" strike="noStrike" kern="1200" cap="none" spc="0" normalizeH="0" noProof="0" dirty="0" err="1">
                    <a:ln>
                      <a:noFill/>
                    </a:ln>
                    <a:solidFill>
                      <a:prstClr val="black"/>
                    </a:solidFill>
                    <a:effectLst/>
                    <a:uLnTx/>
                    <a:uFillTx/>
                    <a:latin typeface="Calibri"/>
                    <a:ea typeface="+mn-ea"/>
                    <a:cs typeface="+mn-cs"/>
                  </a:rPr>
                  <a:t>yrs</a:t>
                </a:r>
                <a:r>
                  <a:rPr kumimoji="0" lang="en-US" sz="1300" b="1" i="1" u="none" strike="noStrike" kern="1200" cap="none" spc="0" normalizeH="0" noProof="0" dirty="0">
                    <a:ln>
                      <a:noFill/>
                    </a:ln>
                    <a:solidFill>
                      <a:prstClr val="black"/>
                    </a:solidFill>
                    <a:effectLst/>
                    <a:uLnTx/>
                    <a:uFillTx/>
                    <a:latin typeface="Calibri"/>
                    <a:ea typeface="+mn-ea"/>
                    <a:cs typeface="+mn-cs"/>
                  </a:rPr>
                  <a:t>)</a:t>
                </a:r>
                <a:r>
                  <a:rPr kumimoji="0" lang="en-US" sz="1300" b="0" i="0" u="none" strike="noStrike" kern="1200" cap="none" spc="0" normalizeH="0" baseline="0" noProof="0" dirty="0">
                    <a:ln>
                      <a:noFill/>
                    </a:ln>
                    <a:solidFill>
                      <a:prstClr val="black"/>
                    </a:solidFill>
                    <a:effectLst/>
                    <a:uLnTx/>
                    <a:uFillTx/>
                    <a:latin typeface="Calibri"/>
                    <a:ea typeface="+mn-ea"/>
                    <a:cs typeface="+mn-cs"/>
                  </a:rPr>
                  <a:t>:</a:t>
                </a:r>
                <a:endParaRPr kumimoji="0" lang="en-ZA"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E50D0357-8A52-4B17-9C2E-2847EE5B1AA8}"/>
                  </a:ext>
                </a:extLst>
              </p:cNvPr>
              <p:cNvSpPr txBox="1"/>
              <p:nvPr/>
            </p:nvSpPr>
            <p:spPr>
              <a:xfrm>
                <a:off x="393337" y="2073519"/>
                <a:ext cx="1540398"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b="1" dirty="0">
                    <a:solidFill>
                      <a:srgbClr val="008000"/>
                    </a:solidFill>
                    <a:latin typeface="Calibri"/>
                  </a:rPr>
                  <a:t>&lt;1</a:t>
                </a:r>
                <a:r>
                  <a:rPr kumimoji="0" lang="en-ZA" sz="1100" b="1" i="0" u="none" strike="noStrike" kern="1200" cap="none" spc="0" normalizeH="0" baseline="0" noProof="0" dirty="0">
                    <a:ln>
                      <a:noFill/>
                    </a:ln>
                    <a:solidFill>
                      <a:srgbClr val="008000"/>
                    </a:solidFill>
                    <a:effectLst/>
                    <a:uLnTx/>
                    <a:uFillTx/>
                    <a:latin typeface="Calibri"/>
                    <a:ea typeface="+mn-ea"/>
                    <a:cs typeface="+mn-cs"/>
                  </a:rPr>
                  <a:t> fewer child deaths*</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b="1" i="1" noProof="0" dirty="0">
                    <a:solidFill>
                      <a:srgbClr val="008000"/>
                    </a:solidFill>
                    <a:latin typeface="Calibri"/>
                  </a:rPr>
                  <a:t>Fewer child deaths with DTG vs EFV</a:t>
                </a:r>
                <a:endParaRPr kumimoji="0" lang="en-ZA" sz="1100" b="1" i="1" u="none" strike="noStrike" kern="1200" cap="none" spc="0" normalizeH="0" baseline="0" noProof="0" dirty="0">
                  <a:ln>
                    <a:noFill/>
                  </a:ln>
                  <a:solidFill>
                    <a:srgbClr val="008000"/>
                  </a:solidFill>
                  <a:effectLst/>
                  <a:uLnTx/>
                  <a:uFillTx/>
                  <a:latin typeface="Calibri"/>
                </a:endParaRPr>
              </a:p>
            </p:txBody>
          </p:sp>
        </p:grpSp>
      </p:grpSp>
      <p:sp>
        <p:nvSpPr>
          <p:cNvPr id="80" name="Content Placeholder 79">
            <a:extLst>
              <a:ext uri="{FF2B5EF4-FFF2-40B4-BE49-F238E27FC236}">
                <a16:creationId xmlns:a16="http://schemas.microsoft.com/office/drawing/2014/main" id="{DAD2B425-D685-4800-A3CF-CF34EF50EEB0}"/>
              </a:ext>
            </a:extLst>
          </p:cNvPr>
          <p:cNvSpPr>
            <a:spLocks noGrp="1"/>
          </p:cNvSpPr>
          <p:nvPr>
            <p:ph idx="1"/>
          </p:nvPr>
        </p:nvSpPr>
        <p:spPr>
          <a:xfrm>
            <a:off x="609600" y="1412731"/>
            <a:ext cx="7007492" cy="4713433"/>
          </a:xfrm>
        </p:spPr>
        <p:txBody>
          <a:bodyPr/>
          <a:lstStyle/>
          <a:p>
            <a:pPr marL="0" indent="0">
              <a:buNone/>
            </a:pPr>
            <a:r>
              <a:rPr lang="en-ZA" i="1" dirty="0"/>
              <a:t>What would be the negative outcomes of avoiding </a:t>
            </a:r>
            <a:r>
              <a:rPr lang="en-ZA" i="1" u="sng" dirty="0"/>
              <a:t>any</a:t>
            </a:r>
            <a:r>
              <a:rPr lang="en-ZA" i="1" dirty="0"/>
              <a:t> excess NTDs by using EFV?</a:t>
            </a:r>
            <a:endParaRPr lang="en-ZA" dirty="0"/>
          </a:p>
        </p:txBody>
      </p:sp>
      <p:grpSp>
        <p:nvGrpSpPr>
          <p:cNvPr id="81" name="Group 80">
            <a:extLst>
              <a:ext uri="{FF2B5EF4-FFF2-40B4-BE49-F238E27FC236}">
                <a16:creationId xmlns:a16="http://schemas.microsoft.com/office/drawing/2014/main" id="{4527B931-149B-408A-8689-337686F6112C}"/>
              </a:ext>
            </a:extLst>
          </p:cNvPr>
          <p:cNvGrpSpPr/>
          <p:nvPr/>
        </p:nvGrpSpPr>
        <p:grpSpPr>
          <a:xfrm>
            <a:off x="228600" y="3276600"/>
            <a:ext cx="7772400" cy="3352800"/>
            <a:chOff x="4340117" y="1452898"/>
            <a:chExt cx="7772400" cy="3352800"/>
          </a:xfrm>
        </p:grpSpPr>
        <p:grpSp>
          <p:nvGrpSpPr>
            <p:cNvPr id="82" name="Group 81">
              <a:extLst>
                <a:ext uri="{FF2B5EF4-FFF2-40B4-BE49-F238E27FC236}">
                  <a16:creationId xmlns:a16="http://schemas.microsoft.com/office/drawing/2014/main" id="{DB12F35F-85D5-4B15-8984-B1D18CFDD657}"/>
                </a:ext>
              </a:extLst>
            </p:cNvPr>
            <p:cNvGrpSpPr/>
            <p:nvPr/>
          </p:nvGrpSpPr>
          <p:grpSpPr>
            <a:xfrm>
              <a:off x="4340117" y="1452898"/>
              <a:ext cx="7772400" cy="3352800"/>
              <a:chOff x="2209800" y="38492"/>
              <a:chExt cx="7772400" cy="3352800"/>
            </a:xfrm>
          </p:grpSpPr>
          <p:sp>
            <p:nvSpPr>
              <p:cNvPr id="84" name="Rectangle 83">
                <a:extLst>
                  <a:ext uri="{FF2B5EF4-FFF2-40B4-BE49-F238E27FC236}">
                    <a16:creationId xmlns:a16="http://schemas.microsoft.com/office/drawing/2014/main" id="{FDD8B935-3984-405C-9AE0-F4CD98F1D6DD}"/>
                  </a:ext>
                </a:extLst>
              </p:cNvPr>
              <p:cNvSpPr/>
              <p:nvPr/>
            </p:nvSpPr>
            <p:spPr>
              <a:xfrm>
                <a:off x="2209800" y="38492"/>
                <a:ext cx="7772400" cy="3352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ZA">
                  <a:solidFill>
                    <a:prstClr val="white"/>
                  </a:solidFill>
                  <a:latin typeface="Calibri"/>
                </a:endParaRPr>
              </a:p>
            </p:txBody>
          </p:sp>
          <p:sp>
            <p:nvSpPr>
              <p:cNvPr id="85" name="Rounded Rectangle 162">
                <a:extLst>
                  <a:ext uri="{FF2B5EF4-FFF2-40B4-BE49-F238E27FC236}">
                    <a16:creationId xmlns:a16="http://schemas.microsoft.com/office/drawing/2014/main" id="{17C9C739-42D7-4CC3-9A8B-694AD834FE96}"/>
                  </a:ext>
                </a:extLst>
              </p:cNvPr>
              <p:cNvSpPr/>
              <p:nvPr/>
            </p:nvSpPr>
            <p:spPr>
              <a:xfrm>
                <a:off x="2362200" y="952941"/>
                <a:ext cx="7467600" cy="22291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ZA">
                  <a:solidFill>
                    <a:prstClr val="white"/>
                  </a:solidFill>
                  <a:latin typeface="Calibri"/>
                </a:endParaRPr>
              </a:p>
            </p:txBody>
          </p:sp>
          <p:sp>
            <p:nvSpPr>
              <p:cNvPr id="86" name="TextBox 85">
                <a:extLst>
                  <a:ext uri="{FF2B5EF4-FFF2-40B4-BE49-F238E27FC236}">
                    <a16:creationId xmlns:a16="http://schemas.microsoft.com/office/drawing/2014/main" id="{19D14482-9B9F-4DF1-88F2-78E4A400EAAB}"/>
                  </a:ext>
                </a:extLst>
              </p:cNvPr>
              <p:cNvSpPr txBox="1"/>
              <p:nvPr/>
            </p:nvSpPr>
            <p:spPr>
              <a:xfrm>
                <a:off x="2676394" y="945196"/>
                <a:ext cx="6784962" cy="307777"/>
              </a:xfrm>
              <a:prstGeom prst="rect">
                <a:avLst/>
              </a:prstGeom>
              <a:noFill/>
            </p:spPr>
            <p:txBody>
              <a:bodyPr wrap="square" rtlCol="0">
                <a:spAutoFit/>
              </a:bodyPr>
              <a:lstStyle/>
              <a:p>
                <a:pPr algn="ctr">
                  <a:defRPr/>
                </a:pPr>
                <a:r>
                  <a:rPr lang="en-US" sz="1400" b="1" i="1" dirty="0">
                    <a:solidFill>
                      <a:prstClr val="white"/>
                    </a:solidFill>
                    <a:latin typeface="Calibri"/>
                  </a:rPr>
                  <a:t>EFV vs DTG</a:t>
                </a:r>
              </a:p>
            </p:txBody>
          </p:sp>
          <p:sp>
            <p:nvSpPr>
              <p:cNvPr id="87" name="Rounded Rectangle 164">
                <a:extLst>
                  <a:ext uri="{FF2B5EF4-FFF2-40B4-BE49-F238E27FC236}">
                    <a16:creationId xmlns:a16="http://schemas.microsoft.com/office/drawing/2014/main" id="{E6183CE7-2C3C-40F2-94CF-5866DE3B6F5E}"/>
                  </a:ext>
                </a:extLst>
              </p:cNvPr>
              <p:cNvSpPr/>
              <p:nvPr/>
            </p:nvSpPr>
            <p:spPr>
              <a:xfrm>
                <a:off x="2750315" y="1249997"/>
                <a:ext cx="6697401" cy="18852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ZA" dirty="0">
                  <a:solidFill>
                    <a:prstClr val="white"/>
                  </a:solidFill>
                  <a:latin typeface="Calibri"/>
                </a:endParaRPr>
              </a:p>
            </p:txBody>
          </p:sp>
          <p:sp>
            <p:nvSpPr>
              <p:cNvPr id="88" name="TextBox 87">
                <a:extLst>
                  <a:ext uri="{FF2B5EF4-FFF2-40B4-BE49-F238E27FC236}">
                    <a16:creationId xmlns:a16="http://schemas.microsoft.com/office/drawing/2014/main" id="{0630EF08-B5C8-4CA4-887C-8EA53F8D5E86}"/>
                  </a:ext>
                </a:extLst>
              </p:cNvPr>
              <p:cNvSpPr txBox="1"/>
              <p:nvPr/>
            </p:nvSpPr>
            <p:spPr>
              <a:xfrm>
                <a:off x="3095874" y="1295109"/>
                <a:ext cx="1676401" cy="261610"/>
              </a:xfrm>
              <a:prstGeom prst="rect">
                <a:avLst/>
              </a:prstGeom>
              <a:noFill/>
            </p:spPr>
            <p:txBody>
              <a:bodyPr wrap="square" rtlCol="0">
                <a:spAutoFit/>
              </a:bodyPr>
              <a:lstStyle/>
              <a:p>
                <a:r>
                  <a:rPr lang="en-ZA" sz="1100" dirty="0">
                    <a:solidFill>
                      <a:srgbClr val="C00000"/>
                    </a:solidFill>
                  </a:rPr>
                  <a:t>5 Deaths among women</a:t>
                </a:r>
              </a:p>
            </p:txBody>
          </p:sp>
          <p:sp>
            <p:nvSpPr>
              <p:cNvPr id="89" name="TextBox 88">
                <a:extLst>
                  <a:ext uri="{FF2B5EF4-FFF2-40B4-BE49-F238E27FC236}">
                    <a16:creationId xmlns:a16="http://schemas.microsoft.com/office/drawing/2014/main" id="{3F2B2969-9321-4B6D-91CA-A809DD0A4E05}"/>
                  </a:ext>
                </a:extLst>
              </p:cNvPr>
              <p:cNvSpPr txBox="1"/>
              <p:nvPr/>
            </p:nvSpPr>
            <p:spPr>
              <a:xfrm>
                <a:off x="5333999" y="1295109"/>
                <a:ext cx="1676401" cy="261610"/>
              </a:xfrm>
              <a:prstGeom prst="rect">
                <a:avLst/>
              </a:prstGeom>
              <a:noFill/>
            </p:spPr>
            <p:txBody>
              <a:bodyPr wrap="square" rtlCol="0">
                <a:spAutoFit/>
              </a:bodyPr>
              <a:lstStyle/>
              <a:p>
                <a:r>
                  <a:rPr lang="en-ZA" sz="1100" dirty="0">
                    <a:solidFill>
                      <a:srgbClr val="C00000"/>
                    </a:solidFill>
                  </a:rPr>
                  <a:t>22 Sexual transmissions</a:t>
                </a:r>
              </a:p>
            </p:txBody>
          </p:sp>
          <p:sp>
            <p:nvSpPr>
              <p:cNvPr id="90" name="TextBox 89">
                <a:extLst>
                  <a:ext uri="{FF2B5EF4-FFF2-40B4-BE49-F238E27FC236}">
                    <a16:creationId xmlns:a16="http://schemas.microsoft.com/office/drawing/2014/main" id="{9F6C4DED-5ADE-42CB-B23C-EA5463BE61E5}"/>
                  </a:ext>
                </a:extLst>
              </p:cNvPr>
              <p:cNvSpPr txBox="1"/>
              <p:nvPr/>
            </p:nvSpPr>
            <p:spPr>
              <a:xfrm>
                <a:off x="7562682" y="1299708"/>
                <a:ext cx="1676401" cy="261610"/>
              </a:xfrm>
              <a:prstGeom prst="rect">
                <a:avLst/>
              </a:prstGeom>
              <a:noFill/>
            </p:spPr>
            <p:txBody>
              <a:bodyPr wrap="square" rtlCol="0">
                <a:spAutoFit/>
              </a:bodyPr>
              <a:lstStyle/>
              <a:p>
                <a:r>
                  <a:rPr lang="en-ZA" sz="1100" dirty="0">
                    <a:solidFill>
                      <a:srgbClr val="C00000"/>
                    </a:solidFill>
                  </a:rPr>
                  <a:t>4 MTCT transmissions</a:t>
                </a:r>
              </a:p>
            </p:txBody>
          </p:sp>
          <p:grpSp>
            <p:nvGrpSpPr>
              <p:cNvPr id="91" name="Group 90">
                <a:extLst>
                  <a:ext uri="{FF2B5EF4-FFF2-40B4-BE49-F238E27FC236}">
                    <a16:creationId xmlns:a16="http://schemas.microsoft.com/office/drawing/2014/main" id="{8C7EBB35-6548-4F8E-98D1-2C42CA37D028}"/>
                  </a:ext>
                </a:extLst>
              </p:cNvPr>
              <p:cNvGrpSpPr/>
              <p:nvPr/>
            </p:nvGrpSpPr>
            <p:grpSpPr>
              <a:xfrm>
                <a:off x="3049605" y="1558919"/>
                <a:ext cx="1066197" cy="362890"/>
                <a:chOff x="1361956" y="5033323"/>
                <a:chExt cx="1066197" cy="362890"/>
              </a:xfrm>
            </p:grpSpPr>
            <p:grpSp>
              <p:nvGrpSpPr>
                <p:cNvPr id="125" name="Group 124">
                  <a:extLst>
                    <a:ext uri="{FF2B5EF4-FFF2-40B4-BE49-F238E27FC236}">
                      <a16:creationId xmlns:a16="http://schemas.microsoft.com/office/drawing/2014/main" id="{99800EE8-9AD4-4DA1-9B08-25FAB523C003}"/>
                    </a:ext>
                  </a:extLst>
                </p:cNvPr>
                <p:cNvGrpSpPr/>
                <p:nvPr/>
              </p:nvGrpSpPr>
              <p:grpSpPr>
                <a:xfrm>
                  <a:off x="1361956" y="5036213"/>
                  <a:ext cx="851733" cy="360000"/>
                  <a:chOff x="1361956" y="5036213"/>
                  <a:chExt cx="851733" cy="360000"/>
                </a:xfrm>
              </p:grpSpPr>
              <p:grpSp>
                <p:nvGrpSpPr>
                  <p:cNvPr id="127" name="Group 126">
                    <a:extLst>
                      <a:ext uri="{FF2B5EF4-FFF2-40B4-BE49-F238E27FC236}">
                        <a16:creationId xmlns:a16="http://schemas.microsoft.com/office/drawing/2014/main" id="{198042CA-A2EA-4556-8D8E-9B48DB15B2DF}"/>
                      </a:ext>
                    </a:extLst>
                  </p:cNvPr>
                  <p:cNvGrpSpPr/>
                  <p:nvPr/>
                </p:nvGrpSpPr>
                <p:grpSpPr>
                  <a:xfrm>
                    <a:off x="1361956" y="5036213"/>
                    <a:ext cx="420931" cy="360000"/>
                    <a:chOff x="1361956" y="5036213"/>
                    <a:chExt cx="420931" cy="360000"/>
                  </a:xfrm>
                </p:grpSpPr>
                <p:pic>
                  <p:nvPicPr>
                    <p:cNvPr id="131" name="Picture 130">
                      <a:extLst>
                        <a:ext uri="{FF2B5EF4-FFF2-40B4-BE49-F238E27FC236}">
                          <a16:creationId xmlns:a16="http://schemas.microsoft.com/office/drawing/2014/main" id="{71D208D8-D2B0-4B95-8116-9066357F86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32" name="Picture 131">
                      <a:extLst>
                        <a:ext uri="{FF2B5EF4-FFF2-40B4-BE49-F238E27FC236}">
                          <a16:creationId xmlns:a16="http://schemas.microsoft.com/office/drawing/2014/main" id="{D2EAA958-54FF-40B0-8B95-64CDB9EAFC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nvGrpSpPr>
                  <p:cNvPr id="128" name="Group 127">
                    <a:extLst>
                      <a:ext uri="{FF2B5EF4-FFF2-40B4-BE49-F238E27FC236}">
                        <a16:creationId xmlns:a16="http://schemas.microsoft.com/office/drawing/2014/main" id="{AF5B8412-6A88-4646-B38D-FBDF4582EB6D}"/>
                      </a:ext>
                    </a:extLst>
                  </p:cNvPr>
                  <p:cNvGrpSpPr/>
                  <p:nvPr/>
                </p:nvGrpSpPr>
                <p:grpSpPr>
                  <a:xfrm>
                    <a:off x="1792758" y="5036213"/>
                    <a:ext cx="420931" cy="360000"/>
                    <a:chOff x="1361956" y="5036213"/>
                    <a:chExt cx="420931" cy="360000"/>
                  </a:xfrm>
                </p:grpSpPr>
                <p:pic>
                  <p:nvPicPr>
                    <p:cNvPr id="129" name="Picture 128">
                      <a:extLst>
                        <a:ext uri="{FF2B5EF4-FFF2-40B4-BE49-F238E27FC236}">
                          <a16:creationId xmlns:a16="http://schemas.microsoft.com/office/drawing/2014/main" id="{229BC511-0311-4144-8DB0-8CE59D1926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1956" y="5036213"/>
                      <a:ext cx="204702" cy="360000"/>
                    </a:xfrm>
                    <a:prstGeom prst="rect">
                      <a:avLst/>
                    </a:prstGeom>
                  </p:spPr>
                </p:pic>
                <p:pic>
                  <p:nvPicPr>
                    <p:cNvPr id="130" name="Picture 129">
                      <a:extLst>
                        <a:ext uri="{FF2B5EF4-FFF2-40B4-BE49-F238E27FC236}">
                          <a16:creationId xmlns:a16="http://schemas.microsoft.com/office/drawing/2014/main" id="{8DFA8310-C1B3-4FF7-BE8A-A648FF546A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8185" y="5036213"/>
                      <a:ext cx="204702" cy="360000"/>
                    </a:xfrm>
                    <a:prstGeom prst="rect">
                      <a:avLst/>
                    </a:prstGeom>
                  </p:spPr>
                </p:pic>
              </p:grpSp>
            </p:grpSp>
            <p:pic>
              <p:nvPicPr>
                <p:cNvPr id="126" name="Picture 125">
                  <a:extLst>
                    <a:ext uri="{FF2B5EF4-FFF2-40B4-BE49-F238E27FC236}">
                      <a16:creationId xmlns:a16="http://schemas.microsoft.com/office/drawing/2014/main" id="{96F913CE-4934-4C59-AB74-EDBF477930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3451" y="5033323"/>
                  <a:ext cx="204702" cy="360000"/>
                </a:xfrm>
                <a:prstGeom prst="rect">
                  <a:avLst/>
                </a:prstGeom>
              </p:spPr>
            </p:pic>
          </p:grpSp>
          <p:grpSp>
            <p:nvGrpSpPr>
              <p:cNvPr id="92" name="Group 91">
                <a:extLst>
                  <a:ext uri="{FF2B5EF4-FFF2-40B4-BE49-F238E27FC236}">
                    <a16:creationId xmlns:a16="http://schemas.microsoft.com/office/drawing/2014/main" id="{16D64222-708E-40EF-A1AD-BF939AD2495B}"/>
                  </a:ext>
                </a:extLst>
              </p:cNvPr>
              <p:cNvGrpSpPr/>
              <p:nvPr/>
            </p:nvGrpSpPr>
            <p:grpSpPr>
              <a:xfrm>
                <a:off x="7447497" y="1563670"/>
                <a:ext cx="885533" cy="322955"/>
                <a:chOff x="5834714" y="5038204"/>
                <a:chExt cx="788770" cy="363208"/>
              </a:xfrm>
            </p:grpSpPr>
            <p:grpSp>
              <p:nvGrpSpPr>
                <p:cNvPr id="119" name="Group 118">
                  <a:extLst>
                    <a:ext uri="{FF2B5EF4-FFF2-40B4-BE49-F238E27FC236}">
                      <a16:creationId xmlns:a16="http://schemas.microsoft.com/office/drawing/2014/main" id="{D2DF8AE7-EF1F-4EEC-82EB-99D8B78D2222}"/>
                    </a:ext>
                  </a:extLst>
                </p:cNvPr>
                <p:cNvGrpSpPr/>
                <p:nvPr/>
              </p:nvGrpSpPr>
              <p:grpSpPr>
                <a:xfrm>
                  <a:off x="5834714" y="5039379"/>
                  <a:ext cx="424608" cy="362033"/>
                  <a:chOff x="5834714" y="5039379"/>
                  <a:chExt cx="424608" cy="362033"/>
                </a:xfrm>
              </p:grpSpPr>
              <p:pic>
                <p:nvPicPr>
                  <p:cNvPr id="123" name="Picture 2">
                    <a:extLst>
                      <a:ext uri="{FF2B5EF4-FFF2-40B4-BE49-F238E27FC236}">
                        <a16:creationId xmlns:a16="http://schemas.microsoft.com/office/drawing/2014/main" id="{4A0D0423-C87B-4779-9E64-D17E9954B9A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34714" y="5041412"/>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 name="Picture 2">
                    <a:extLst>
                      <a:ext uri="{FF2B5EF4-FFF2-40B4-BE49-F238E27FC236}">
                        <a16:creationId xmlns:a16="http://schemas.microsoft.com/office/drawing/2014/main" id="{EAE12F08-77BD-4019-99F0-FB6E7C59BF0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15659" y="5039379"/>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0" name="Group 119">
                  <a:extLst>
                    <a:ext uri="{FF2B5EF4-FFF2-40B4-BE49-F238E27FC236}">
                      <a16:creationId xmlns:a16="http://schemas.microsoft.com/office/drawing/2014/main" id="{62DABB9B-E001-4B5F-ABA5-88E473E345A7}"/>
                    </a:ext>
                  </a:extLst>
                </p:cNvPr>
                <p:cNvGrpSpPr/>
                <p:nvPr/>
              </p:nvGrpSpPr>
              <p:grpSpPr>
                <a:xfrm>
                  <a:off x="6198876" y="5038204"/>
                  <a:ext cx="424608" cy="362033"/>
                  <a:chOff x="5834714" y="5039379"/>
                  <a:chExt cx="424608" cy="362033"/>
                </a:xfrm>
              </p:grpSpPr>
              <p:pic>
                <p:nvPicPr>
                  <p:cNvPr id="121" name="Picture 2">
                    <a:extLst>
                      <a:ext uri="{FF2B5EF4-FFF2-40B4-BE49-F238E27FC236}">
                        <a16:creationId xmlns:a16="http://schemas.microsoft.com/office/drawing/2014/main" id="{83C22D6E-8F19-4631-8522-7B72F0FB54C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34714" y="5041412"/>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 name="Picture 2">
                    <a:extLst>
                      <a:ext uri="{FF2B5EF4-FFF2-40B4-BE49-F238E27FC236}">
                        <a16:creationId xmlns:a16="http://schemas.microsoft.com/office/drawing/2014/main" id="{69D08EE8-D9B3-48F5-88BF-BCDCA8B2041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15659" y="5039379"/>
                    <a:ext cx="24366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93" name="Group 92">
                <a:extLst>
                  <a:ext uri="{FF2B5EF4-FFF2-40B4-BE49-F238E27FC236}">
                    <a16:creationId xmlns:a16="http://schemas.microsoft.com/office/drawing/2014/main" id="{6005AEAB-0D2F-4864-B703-6C3BA56F6AF0}"/>
                  </a:ext>
                </a:extLst>
              </p:cNvPr>
              <p:cNvGrpSpPr/>
              <p:nvPr/>
            </p:nvGrpSpPr>
            <p:grpSpPr>
              <a:xfrm>
                <a:off x="5271056" y="1556319"/>
                <a:ext cx="1676401" cy="365199"/>
                <a:chOff x="3493628" y="4987211"/>
                <a:chExt cx="1317587" cy="365199"/>
              </a:xfrm>
            </p:grpSpPr>
            <p:pic>
              <p:nvPicPr>
                <p:cNvPr id="111" name="Picture 11">
                  <a:extLst>
                    <a:ext uri="{FF2B5EF4-FFF2-40B4-BE49-F238E27FC236}">
                      <a16:creationId xmlns:a16="http://schemas.microsoft.com/office/drawing/2014/main" id="{63A635C0-4917-4C57-96C6-C451557347C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3628"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11">
                  <a:extLst>
                    <a:ext uri="{FF2B5EF4-FFF2-40B4-BE49-F238E27FC236}">
                      <a16:creationId xmlns:a16="http://schemas.microsoft.com/office/drawing/2014/main" id="{05677735-503E-4CFF-AAD6-60CF981440D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8628"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 name="Picture 11">
                  <a:extLst>
                    <a:ext uri="{FF2B5EF4-FFF2-40B4-BE49-F238E27FC236}">
                      <a16:creationId xmlns:a16="http://schemas.microsoft.com/office/drawing/2014/main" id="{E3849037-8F8F-4262-A8A4-7928872DA03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23628" y="4992410"/>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11">
                  <a:extLst>
                    <a:ext uri="{FF2B5EF4-FFF2-40B4-BE49-F238E27FC236}">
                      <a16:creationId xmlns:a16="http://schemas.microsoft.com/office/drawing/2014/main" id="{E031416B-9AEC-464D-9E32-7CF648E440B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88979"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11">
                  <a:extLst>
                    <a:ext uri="{FF2B5EF4-FFF2-40B4-BE49-F238E27FC236}">
                      <a16:creationId xmlns:a16="http://schemas.microsoft.com/office/drawing/2014/main" id="{BB4B77B8-6767-4214-A3CA-0037A7A4E94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7976" y="4987211"/>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11">
                  <a:extLst>
                    <a:ext uri="{FF2B5EF4-FFF2-40B4-BE49-F238E27FC236}">
                      <a16:creationId xmlns:a16="http://schemas.microsoft.com/office/drawing/2014/main" id="{E230E17E-4580-417B-A310-F32CEA0BD14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19330" y="4987211"/>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11">
                  <a:extLst>
                    <a:ext uri="{FF2B5EF4-FFF2-40B4-BE49-F238E27FC236}">
                      <a16:creationId xmlns:a16="http://schemas.microsoft.com/office/drawing/2014/main" id="{B88D6F40-3318-49DE-BA72-39243701434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0057" y="4990475"/>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11">
                  <a:extLst>
                    <a:ext uri="{FF2B5EF4-FFF2-40B4-BE49-F238E27FC236}">
                      <a16:creationId xmlns:a16="http://schemas.microsoft.com/office/drawing/2014/main" id="{0EC8EECC-728C-4857-A73B-8B1FE16FCC5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5408" y="498920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4" name="Group 93">
                <a:extLst>
                  <a:ext uri="{FF2B5EF4-FFF2-40B4-BE49-F238E27FC236}">
                    <a16:creationId xmlns:a16="http://schemas.microsoft.com/office/drawing/2014/main" id="{BED332DE-52B8-415C-95AE-6B0DA6015A3E}"/>
                  </a:ext>
                </a:extLst>
              </p:cNvPr>
              <p:cNvGrpSpPr/>
              <p:nvPr/>
            </p:nvGrpSpPr>
            <p:grpSpPr>
              <a:xfrm>
                <a:off x="5269048" y="1937476"/>
                <a:ext cx="1676401" cy="365199"/>
                <a:chOff x="3493628" y="4987211"/>
                <a:chExt cx="1317587" cy="365199"/>
              </a:xfrm>
            </p:grpSpPr>
            <p:pic>
              <p:nvPicPr>
                <p:cNvPr id="103" name="Picture 11">
                  <a:extLst>
                    <a:ext uri="{FF2B5EF4-FFF2-40B4-BE49-F238E27FC236}">
                      <a16:creationId xmlns:a16="http://schemas.microsoft.com/office/drawing/2014/main" id="{56A29F2A-E73D-4722-A203-3FCB399044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3628"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11">
                  <a:extLst>
                    <a:ext uri="{FF2B5EF4-FFF2-40B4-BE49-F238E27FC236}">
                      <a16:creationId xmlns:a16="http://schemas.microsoft.com/office/drawing/2014/main" id="{383E85D1-B417-4112-B56A-F68391ED943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8628"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11">
                  <a:extLst>
                    <a:ext uri="{FF2B5EF4-FFF2-40B4-BE49-F238E27FC236}">
                      <a16:creationId xmlns:a16="http://schemas.microsoft.com/office/drawing/2014/main" id="{C43AFBDF-93E8-49E4-9109-7C548ACC778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23628" y="4992410"/>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11">
                  <a:extLst>
                    <a:ext uri="{FF2B5EF4-FFF2-40B4-BE49-F238E27FC236}">
                      <a16:creationId xmlns:a16="http://schemas.microsoft.com/office/drawing/2014/main" id="{7E6D6818-F2CC-447A-9277-F3033F822FE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88979" y="499007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Picture 11">
                  <a:extLst>
                    <a:ext uri="{FF2B5EF4-FFF2-40B4-BE49-F238E27FC236}">
                      <a16:creationId xmlns:a16="http://schemas.microsoft.com/office/drawing/2014/main" id="{AEAF42D9-041A-4C9F-B94B-F314A375CFF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7976" y="4987211"/>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11">
                  <a:extLst>
                    <a:ext uri="{FF2B5EF4-FFF2-40B4-BE49-F238E27FC236}">
                      <a16:creationId xmlns:a16="http://schemas.microsoft.com/office/drawing/2014/main" id="{14DA9C96-44C9-4296-91C4-0ED882F83E8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19330" y="4987211"/>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11">
                  <a:extLst>
                    <a:ext uri="{FF2B5EF4-FFF2-40B4-BE49-F238E27FC236}">
                      <a16:creationId xmlns:a16="http://schemas.microsoft.com/office/drawing/2014/main" id="{65BAC2D7-C5A3-449E-B09A-981AF7F559C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0057" y="4990475"/>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11">
                  <a:extLst>
                    <a:ext uri="{FF2B5EF4-FFF2-40B4-BE49-F238E27FC236}">
                      <a16:creationId xmlns:a16="http://schemas.microsoft.com/office/drawing/2014/main" id="{5A1A3BAC-2161-47EB-8956-F4A4EF6F780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5408" y="4989202"/>
                  <a:ext cx="15580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5" name="TextBox 94">
                <a:extLst>
                  <a:ext uri="{FF2B5EF4-FFF2-40B4-BE49-F238E27FC236}">
                    <a16:creationId xmlns:a16="http://schemas.microsoft.com/office/drawing/2014/main" id="{B03C493B-1754-40DF-98BD-758249F0CE8C}"/>
                  </a:ext>
                </a:extLst>
              </p:cNvPr>
              <p:cNvSpPr txBox="1"/>
              <p:nvPr/>
            </p:nvSpPr>
            <p:spPr>
              <a:xfrm>
                <a:off x="7567149" y="2191694"/>
                <a:ext cx="154039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dirty="0">
                    <a:solidFill>
                      <a:srgbClr val="C00000"/>
                    </a:solidFill>
                    <a:latin typeface="Calibri"/>
                  </a:rPr>
                  <a:t>&lt;1</a:t>
                </a:r>
                <a:r>
                  <a:rPr kumimoji="0" lang="en-ZA" sz="1100" i="0" u="none" strike="noStrike" kern="1200" cap="none" spc="0" normalizeH="0" baseline="0" noProof="0" dirty="0">
                    <a:ln>
                      <a:noFill/>
                    </a:ln>
                    <a:solidFill>
                      <a:srgbClr val="C00000"/>
                    </a:solidFill>
                    <a:effectLst/>
                    <a:uLnTx/>
                    <a:uFillTx/>
                    <a:latin typeface="Calibri"/>
                  </a:rPr>
                  <a:t> more child deaths*</a:t>
                </a:r>
              </a:p>
            </p:txBody>
          </p:sp>
          <p:pic>
            <p:nvPicPr>
              <p:cNvPr id="96" name="Picture 11">
                <a:extLst>
                  <a:ext uri="{FF2B5EF4-FFF2-40B4-BE49-F238E27FC236}">
                    <a16:creationId xmlns:a16="http://schemas.microsoft.com/office/drawing/2014/main" id="{EEB41094-4D1C-4937-9DEE-840BD865AC1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76115" y="2335915"/>
                <a:ext cx="19823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11">
                <a:extLst>
                  <a:ext uri="{FF2B5EF4-FFF2-40B4-BE49-F238E27FC236}">
                    <a16:creationId xmlns:a16="http://schemas.microsoft.com/office/drawing/2014/main" id="{33DCA0CC-A9CF-4022-874C-CBF24580BC8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6049" y="2335915"/>
                <a:ext cx="19823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11">
                <a:extLst>
                  <a:ext uri="{FF2B5EF4-FFF2-40B4-BE49-F238E27FC236}">
                    <a16:creationId xmlns:a16="http://schemas.microsoft.com/office/drawing/2014/main" id="{57B8ECF3-CC2A-4654-809B-B043C945C5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95983" y="2338253"/>
                <a:ext cx="19823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11">
                <a:extLst>
                  <a:ext uri="{FF2B5EF4-FFF2-40B4-BE49-F238E27FC236}">
                    <a16:creationId xmlns:a16="http://schemas.microsoft.com/office/drawing/2014/main" id="{2241E885-DF45-4087-8DB6-DEDD8176E14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06363" y="2335915"/>
                <a:ext cx="19823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11">
                <a:extLst>
                  <a:ext uri="{FF2B5EF4-FFF2-40B4-BE49-F238E27FC236}">
                    <a16:creationId xmlns:a16="http://schemas.microsoft.com/office/drawing/2014/main" id="{3BE29D32-C4D4-42DD-A467-5225F0F6771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1383" y="2333054"/>
                <a:ext cx="19823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11">
                <a:extLst>
                  <a:ext uri="{FF2B5EF4-FFF2-40B4-BE49-F238E27FC236}">
                    <a16:creationId xmlns:a16="http://schemas.microsoft.com/office/drawing/2014/main" id="{11D04507-6FB7-4404-A21B-C964329365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6678" y="2333054"/>
                <a:ext cx="19823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TextBox 101">
                <a:extLst>
                  <a:ext uri="{FF2B5EF4-FFF2-40B4-BE49-F238E27FC236}">
                    <a16:creationId xmlns:a16="http://schemas.microsoft.com/office/drawing/2014/main" id="{D6878C21-04DB-4692-B2CE-15B13DF8C529}"/>
                  </a:ext>
                </a:extLst>
              </p:cNvPr>
              <p:cNvSpPr txBox="1"/>
              <p:nvPr/>
            </p:nvSpPr>
            <p:spPr>
              <a:xfrm>
                <a:off x="2362200" y="114692"/>
                <a:ext cx="7620000" cy="800219"/>
              </a:xfrm>
              <a:prstGeom prst="rect">
                <a:avLst/>
              </a:prstGeom>
              <a:noFill/>
            </p:spPr>
            <p:txBody>
              <a:bodyPr wrap="square" rtlCol="0">
                <a:spAutoFit/>
              </a:bodyPr>
              <a:lstStyle/>
              <a:p>
                <a:pPr algn="ctr">
                  <a:defRPr/>
                </a:pPr>
                <a:r>
                  <a:rPr lang="en-US" b="1" dirty="0"/>
                  <a:t>CEPAC: </a:t>
                </a:r>
                <a:r>
                  <a:rPr lang="en-US" b="1" dirty="0" err="1"/>
                  <a:t>Tsepamo</a:t>
                </a:r>
                <a:r>
                  <a:rPr lang="en-US" b="1" dirty="0"/>
                  <a:t> May 2019 NTD risk, NMA ARV efficacy, PDR 10.7% </a:t>
                </a:r>
                <a:br>
                  <a:rPr lang="en-US" b="1" dirty="0"/>
                </a:br>
                <a:r>
                  <a:rPr lang="en-US" sz="1400" b="1" dirty="0">
                    <a:solidFill>
                      <a:prstClr val="black"/>
                    </a:solidFill>
                    <a:latin typeface="Calibri"/>
                  </a:rPr>
                  <a:t>For every 1 NTD averted with use of </a:t>
                </a:r>
                <a:r>
                  <a:rPr lang="en-US" sz="1400" b="1" i="1" dirty="0">
                    <a:solidFill>
                      <a:srgbClr val="0066FF"/>
                    </a:solidFill>
                    <a:latin typeface="Calibri"/>
                  </a:rPr>
                  <a:t>EFV</a:t>
                </a:r>
                <a:r>
                  <a:rPr lang="en-US" sz="1400" b="1" dirty="0">
                    <a:solidFill>
                      <a:prstClr val="black"/>
                    </a:solidFill>
                    <a:latin typeface="Calibri"/>
                  </a:rPr>
                  <a:t> compared to </a:t>
                </a:r>
                <a:r>
                  <a:rPr lang="en-US" sz="1400" b="1" i="1" dirty="0">
                    <a:solidFill>
                      <a:srgbClr val="FF0000"/>
                    </a:solidFill>
                    <a:latin typeface="Calibri"/>
                  </a:rPr>
                  <a:t>DTG</a:t>
                </a:r>
                <a:r>
                  <a:rPr lang="en-US" sz="1400" b="1" dirty="0">
                    <a:solidFill>
                      <a:prstClr val="black"/>
                    </a:solidFill>
                    <a:latin typeface="Calibri"/>
                  </a:rPr>
                  <a:t>, it is predicted that there will be this many additional outcomes:</a:t>
                </a:r>
                <a:endParaRPr lang="en-ZA" sz="1400" b="1" dirty="0">
                  <a:solidFill>
                    <a:prstClr val="black"/>
                  </a:solidFill>
                  <a:latin typeface="Calibri"/>
                </a:endParaRPr>
              </a:p>
            </p:txBody>
          </p:sp>
        </p:grpSp>
        <p:sp>
          <p:nvSpPr>
            <p:cNvPr id="83" name="TextBox 82">
              <a:extLst>
                <a:ext uri="{FF2B5EF4-FFF2-40B4-BE49-F238E27FC236}">
                  <a16:creationId xmlns:a16="http://schemas.microsoft.com/office/drawing/2014/main" id="{53DF03A4-9C17-42D9-BBEE-4E4254020ABB}"/>
                </a:ext>
              </a:extLst>
            </p:cNvPr>
            <p:cNvSpPr txBox="1"/>
            <p:nvPr/>
          </p:nvSpPr>
          <p:spPr>
            <a:xfrm>
              <a:off x="9372600" y="3925505"/>
              <a:ext cx="2209800" cy="369332"/>
            </a:xfrm>
            <a:prstGeom prst="rect">
              <a:avLst/>
            </a:prstGeom>
            <a:noFill/>
          </p:spPr>
          <p:txBody>
            <a:bodyPr wrap="square" rtlCol="0">
              <a:spAutoFit/>
            </a:bodyPr>
            <a:lstStyle/>
            <a:p>
              <a:r>
                <a:rPr lang="en-ZA" dirty="0"/>
                <a:t>0.3 more child deaths</a:t>
              </a:r>
            </a:p>
          </p:txBody>
        </p:sp>
      </p:grpSp>
      <p:pic>
        <p:nvPicPr>
          <p:cNvPr id="133" name="Picture 132">
            <a:extLst>
              <a:ext uri="{FF2B5EF4-FFF2-40B4-BE49-F238E27FC236}">
                <a16:creationId xmlns:a16="http://schemas.microsoft.com/office/drawing/2014/main" id="{1FC9B387-D445-48A2-A239-5DF3B3520D89}"/>
              </a:ext>
            </a:extLst>
          </p:cNvPr>
          <p:cNvPicPr>
            <a:picLocks noChangeAspect="1"/>
          </p:cNvPicPr>
          <p:nvPr/>
        </p:nvPicPr>
        <p:blipFill>
          <a:blip r:embed="rId9"/>
          <a:stretch>
            <a:fillRect/>
          </a:stretch>
        </p:blipFill>
        <p:spPr>
          <a:xfrm>
            <a:off x="392621" y="4685852"/>
            <a:ext cx="7311722" cy="1146147"/>
          </a:xfrm>
          <a:prstGeom prst="rect">
            <a:avLst/>
          </a:prstGeom>
        </p:spPr>
      </p:pic>
      <p:sp>
        <p:nvSpPr>
          <p:cNvPr id="134" name="TextBox 133">
            <a:extLst>
              <a:ext uri="{FF2B5EF4-FFF2-40B4-BE49-F238E27FC236}">
                <a16:creationId xmlns:a16="http://schemas.microsoft.com/office/drawing/2014/main" id="{75345273-F75B-49C2-BB9D-4A2824903490}"/>
              </a:ext>
            </a:extLst>
          </p:cNvPr>
          <p:cNvSpPr txBox="1"/>
          <p:nvPr/>
        </p:nvSpPr>
        <p:spPr>
          <a:xfrm>
            <a:off x="586451" y="439447"/>
            <a:ext cx="2660960" cy="584775"/>
          </a:xfrm>
          <a:prstGeom prst="rect">
            <a:avLst/>
          </a:prstGeom>
          <a:solidFill>
            <a:schemeClr val="accent1"/>
          </a:solidFill>
          <a:ln>
            <a:solidFill>
              <a:schemeClr val="tx2"/>
            </a:solidFill>
          </a:ln>
        </p:spPr>
        <p:txBody>
          <a:bodyPr wrap="square" rtlCol="0">
            <a:spAutoFit/>
          </a:bodyPr>
          <a:lstStyle/>
          <a:p>
            <a:pPr algn="ctr"/>
            <a:r>
              <a:rPr lang="en-ZA" sz="3200" dirty="0">
                <a:solidFill>
                  <a:schemeClr val="bg1"/>
                </a:solidFill>
              </a:rPr>
              <a:t>CEPAC</a:t>
            </a:r>
          </a:p>
        </p:txBody>
      </p:sp>
    </p:spTree>
    <p:extLst>
      <p:ext uri="{BB962C8B-B14F-4D97-AF65-F5344CB8AC3E}">
        <p14:creationId xmlns:p14="http://schemas.microsoft.com/office/powerpoint/2010/main" val="4199591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3507</TotalTime>
  <Words>2614</Words>
  <Application>Microsoft Office PowerPoint</Application>
  <PresentationFormat>Widescreen</PresentationFormat>
  <Paragraphs>368</Paragraphs>
  <Slides>18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Modelling the population-level benefits and risks of using dolutegravir in first-line therapy for women and adolescent girls of child bearing potential (WCP)</vt:lpstr>
      <vt:lpstr>Dolutegravir Modelling Working Group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would this look like in different countries?</vt:lpstr>
      <vt:lpstr>Other scenarios considered</vt:lpstr>
      <vt:lpstr>Caveats and limitations</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Renee De Waal</dc:creator>
  <cp:lastModifiedBy>DOHERTY, Meg</cp:lastModifiedBy>
  <cp:revision>395</cp:revision>
  <dcterms:created xsi:type="dcterms:W3CDTF">2019-05-16T09:24:10Z</dcterms:created>
  <dcterms:modified xsi:type="dcterms:W3CDTF">2019-07-21T16:49:57Z</dcterms:modified>
</cp:coreProperties>
</file>